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56" r:id="rId2"/>
    <p:sldId id="257" r:id="rId3"/>
    <p:sldId id="258" r:id="rId4"/>
    <p:sldId id="260" r:id="rId5"/>
    <p:sldId id="261" r:id="rId6"/>
    <p:sldId id="266" r:id="rId7"/>
    <p:sldId id="263" r:id="rId8"/>
    <p:sldId id="264" r:id="rId9"/>
    <p:sldId id="267" r:id="rId10"/>
    <p:sldId id="268" r:id="rId11"/>
    <p:sldId id="269" r:id="rId12"/>
    <p:sldId id="270" r:id="rId13"/>
    <p:sldId id="271" r:id="rId14"/>
    <p:sldId id="272" r:id="rId15"/>
    <p:sldId id="273" r:id="rId16"/>
    <p:sldId id="274" r:id="rId17"/>
    <p:sldId id="265" r:id="rId1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6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91A270E-79F9-4A6E-9021-548C853B83FA}" type="datetimeFigureOut">
              <a:rPr lang="en-AU" smtClean="0"/>
              <a:t>26/11/2019</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B670E00-5200-4E6B-AE5D-F3DBD45C4336}" type="slidenum">
              <a:rPr lang="en-AU" smtClean="0"/>
              <a:t>‹#›</a:t>
            </a:fld>
            <a:endParaRPr lang="en-AU"/>
          </a:p>
        </p:txBody>
      </p:sp>
    </p:spTree>
    <p:extLst>
      <p:ext uri="{BB962C8B-B14F-4D97-AF65-F5344CB8AC3E}">
        <p14:creationId xmlns:p14="http://schemas.microsoft.com/office/powerpoint/2010/main" val="108254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670E00-5200-4E6B-AE5D-F3DBD45C4336}" type="slidenum">
              <a:rPr lang="en-AU" smtClean="0"/>
              <a:t>2</a:t>
            </a:fld>
            <a:endParaRPr lang="en-AU"/>
          </a:p>
        </p:txBody>
      </p:sp>
    </p:spTree>
    <p:extLst>
      <p:ext uri="{BB962C8B-B14F-4D97-AF65-F5344CB8AC3E}">
        <p14:creationId xmlns:p14="http://schemas.microsoft.com/office/powerpoint/2010/main" val="294090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670E00-5200-4E6B-AE5D-F3DBD45C4336}" type="slidenum">
              <a:rPr lang="en-AU" smtClean="0"/>
              <a:t>3</a:t>
            </a:fld>
            <a:endParaRPr lang="en-AU"/>
          </a:p>
        </p:txBody>
      </p:sp>
    </p:spTree>
    <p:extLst>
      <p:ext uri="{BB962C8B-B14F-4D97-AF65-F5344CB8AC3E}">
        <p14:creationId xmlns:p14="http://schemas.microsoft.com/office/powerpoint/2010/main" val="79526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R 34.24(1) – Opponent can raise new grounds  </a:t>
            </a:r>
          </a:p>
          <a:p>
            <a:r>
              <a:rPr lang="en-AU" sz="1200" dirty="0"/>
              <a:t>R 34.30 – Notice of Contention: Why essential? To raise grounds other than the one on which the decision was made. </a:t>
            </a:r>
            <a:r>
              <a:rPr lang="en-AU" sz="1200" dirty="0" err="1"/>
              <a:t>E.g</a:t>
            </a:r>
            <a:r>
              <a:rPr lang="en-AU" sz="1200" dirty="0"/>
              <a:t> if s 58 was found to be satisfied, the TM Applicant’s N o A  will only raise s 58, therefore other viable grounds such as s41, 44, 42(b), 59, 60, 62A need to be put before the court through the notice of contention.    </a:t>
            </a:r>
            <a:endParaRPr lang="en-AU" dirty="0"/>
          </a:p>
        </p:txBody>
      </p:sp>
      <p:sp>
        <p:nvSpPr>
          <p:cNvPr id="4" name="Slide Number Placeholder 3"/>
          <p:cNvSpPr>
            <a:spLocks noGrp="1"/>
          </p:cNvSpPr>
          <p:nvPr>
            <p:ph type="sldNum" sz="quarter" idx="5"/>
          </p:nvPr>
        </p:nvSpPr>
        <p:spPr/>
        <p:txBody>
          <a:bodyPr/>
          <a:lstStyle/>
          <a:p>
            <a:fld id="{7B670E00-5200-4E6B-AE5D-F3DBD45C4336}" type="slidenum">
              <a:rPr lang="en-AU" smtClean="0"/>
              <a:t>4</a:t>
            </a:fld>
            <a:endParaRPr lang="en-AU"/>
          </a:p>
        </p:txBody>
      </p:sp>
    </p:spTree>
    <p:extLst>
      <p:ext uri="{BB962C8B-B14F-4D97-AF65-F5344CB8AC3E}">
        <p14:creationId xmlns:p14="http://schemas.microsoft.com/office/powerpoint/2010/main" val="40444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670E00-5200-4E6B-AE5D-F3DBD45C4336}" type="slidenum">
              <a:rPr lang="en-AU" smtClean="0"/>
              <a:t>5</a:t>
            </a:fld>
            <a:endParaRPr lang="en-AU"/>
          </a:p>
        </p:txBody>
      </p:sp>
    </p:spTree>
    <p:extLst>
      <p:ext uri="{BB962C8B-B14F-4D97-AF65-F5344CB8AC3E}">
        <p14:creationId xmlns:p14="http://schemas.microsoft.com/office/powerpoint/2010/main" val="426537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670E00-5200-4E6B-AE5D-F3DBD45C4336}" type="slidenum">
              <a:rPr lang="en-AU" smtClean="0"/>
              <a:t>6</a:t>
            </a:fld>
            <a:endParaRPr lang="en-AU"/>
          </a:p>
        </p:txBody>
      </p:sp>
    </p:spTree>
    <p:extLst>
      <p:ext uri="{BB962C8B-B14F-4D97-AF65-F5344CB8AC3E}">
        <p14:creationId xmlns:p14="http://schemas.microsoft.com/office/powerpoint/2010/main" val="262963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BD11-3F13-44B6-9A43-A0C3626C85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3A50072-F951-457B-9A1A-A88C492EC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A63C838-C67C-42A3-BC05-AE8E3263263A}"/>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5" name="Footer Placeholder 4">
            <a:extLst>
              <a:ext uri="{FF2B5EF4-FFF2-40B4-BE49-F238E27FC236}">
                <a16:creationId xmlns:a16="http://schemas.microsoft.com/office/drawing/2014/main" id="{F9010F83-0E35-41CF-9A0B-8E65047F66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C365A57-AAF7-44A5-B525-02EF9C9CD060}"/>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210972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FE6C-7D30-4F81-B3E8-C7AF20C9522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E72B187-10AA-4BD7-AE6E-EC0EC97547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752770A-D9B0-4B17-AF07-24B9D65061BF}"/>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5" name="Footer Placeholder 4">
            <a:extLst>
              <a:ext uri="{FF2B5EF4-FFF2-40B4-BE49-F238E27FC236}">
                <a16:creationId xmlns:a16="http://schemas.microsoft.com/office/drawing/2014/main" id="{BB7914A9-7E3E-40D2-820F-F5C2611F499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0F0DE3-B5CF-403A-9DDA-49CC62859949}"/>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250764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D0ABC2-DE1A-4715-80B3-8CC689E255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206448A-E24C-431E-AC0F-E8B88DE588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1FD906-C8D8-45DF-A7A3-8B0A28B38D86}"/>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5" name="Footer Placeholder 4">
            <a:extLst>
              <a:ext uri="{FF2B5EF4-FFF2-40B4-BE49-F238E27FC236}">
                <a16:creationId xmlns:a16="http://schemas.microsoft.com/office/drawing/2014/main" id="{B8ED819F-2E47-41CD-8F39-0904F76AB38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D2BA05B-AAE1-432C-9395-9E3B627E1C31}"/>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289531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3AD8-F829-4A70-B9F5-427EF8821F5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94955E4-8800-4057-BAD4-14ECDE7AD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6B63E7-2B89-4C98-8C1C-8F03845AE696}"/>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5" name="Footer Placeholder 4">
            <a:extLst>
              <a:ext uri="{FF2B5EF4-FFF2-40B4-BE49-F238E27FC236}">
                <a16:creationId xmlns:a16="http://schemas.microsoft.com/office/drawing/2014/main" id="{1726718C-6D7D-4E77-A83B-43741ECDE4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D5B773-8DA2-4E46-A887-368C2CE6B2CC}"/>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288469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2AE7-552F-4BF5-BB62-897D416E0B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85A2284-FCDC-4B21-9287-F393BFA63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A50CCD-7CD5-4F7E-8DFD-20F9C633E94C}"/>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5" name="Footer Placeholder 4">
            <a:extLst>
              <a:ext uri="{FF2B5EF4-FFF2-40B4-BE49-F238E27FC236}">
                <a16:creationId xmlns:a16="http://schemas.microsoft.com/office/drawing/2014/main" id="{D2B378ED-5F16-44C4-B6EA-A17B5E34E1F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C09751-D70F-4C49-99BB-D49D79B32982}"/>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41761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330D-E506-470B-8880-9EBD845D73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114011D-8710-4FEC-ADDA-FA563C1202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CF768AD-6842-4ECB-9049-C3B7AA3DA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D6E5B29-4F45-4252-AE9E-A7C5FB65410B}"/>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6" name="Footer Placeholder 5">
            <a:extLst>
              <a:ext uri="{FF2B5EF4-FFF2-40B4-BE49-F238E27FC236}">
                <a16:creationId xmlns:a16="http://schemas.microsoft.com/office/drawing/2014/main" id="{5BBA8A5B-46F4-42D5-A85D-B0D60D7944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8C8B4BE-B70A-4AE0-9D47-F718E73E8AD7}"/>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104133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8045-DB95-4F5C-9461-EF560777DAA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3877872-E5FF-406A-96A9-ACC10D18B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C8037-E8B7-4F50-A7BD-96F39EF8F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7B4DCE0-CC11-4182-8A47-392351F53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79684C-AB25-400C-B030-9B9D8CB47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6AA8707-FC41-4DA9-974C-74B3E4D2DEB5}"/>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8" name="Footer Placeholder 7">
            <a:extLst>
              <a:ext uri="{FF2B5EF4-FFF2-40B4-BE49-F238E27FC236}">
                <a16:creationId xmlns:a16="http://schemas.microsoft.com/office/drawing/2014/main" id="{AC9A0FCE-15E7-4F0B-A7CB-FB4A7F8A463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D5E0541-7024-4338-8F6D-3E845F5BB970}"/>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178713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478C5-9F8A-4506-93FA-8BF08041EA6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701B639-D3C8-459E-932D-73F63C3CAC1C}"/>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4" name="Footer Placeholder 3">
            <a:extLst>
              <a:ext uri="{FF2B5EF4-FFF2-40B4-BE49-F238E27FC236}">
                <a16:creationId xmlns:a16="http://schemas.microsoft.com/office/drawing/2014/main" id="{4CA70DA8-0E38-4154-A824-F3C728ADCCC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1771493-B3C8-4DB9-BC11-62DA35E20006}"/>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326545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381736-7C7F-4030-BE73-6948CACBB540}"/>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3" name="Footer Placeholder 2">
            <a:extLst>
              <a:ext uri="{FF2B5EF4-FFF2-40B4-BE49-F238E27FC236}">
                <a16:creationId xmlns:a16="http://schemas.microsoft.com/office/drawing/2014/main" id="{B5ED2A6B-8A43-45E0-BFEC-E39268D6F8E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9D66A1B-3C31-4D00-B03C-FCF4524626FE}"/>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103042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59AB-D5B2-470B-8E42-EA2D230D2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3B59AE4-8CA0-46A9-ADE3-7A441D1DB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D4CB53A-9A87-4F1C-B7AA-E9F5319BB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570C3E-B327-43A3-AB36-AA8C8B975F4F}"/>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6" name="Footer Placeholder 5">
            <a:extLst>
              <a:ext uri="{FF2B5EF4-FFF2-40B4-BE49-F238E27FC236}">
                <a16:creationId xmlns:a16="http://schemas.microsoft.com/office/drawing/2014/main" id="{7551B1AC-7F44-4B4F-816E-1186B78E784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6E523AE-5F77-4317-91D5-5C32DBB913A3}"/>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175307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EE34-32E3-466D-896E-63E5E77B6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3B20F61-C0C8-426C-BB04-99DDCA356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86B24D6-7F7E-4F11-91EB-14ADC475A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D334E-8867-49A2-8ACE-63063534AAE3}"/>
              </a:ext>
            </a:extLst>
          </p:cNvPr>
          <p:cNvSpPr>
            <a:spLocks noGrp="1"/>
          </p:cNvSpPr>
          <p:nvPr>
            <p:ph type="dt" sz="half" idx="10"/>
          </p:nvPr>
        </p:nvSpPr>
        <p:spPr/>
        <p:txBody>
          <a:bodyPr/>
          <a:lstStyle/>
          <a:p>
            <a:fld id="{4E9EAB14-FF3C-43A2-8820-D475F055DA9A}" type="datetimeFigureOut">
              <a:rPr lang="en-AU" smtClean="0"/>
              <a:t>26/11/2019</a:t>
            </a:fld>
            <a:endParaRPr lang="en-AU"/>
          </a:p>
        </p:txBody>
      </p:sp>
      <p:sp>
        <p:nvSpPr>
          <p:cNvPr id="6" name="Footer Placeholder 5">
            <a:extLst>
              <a:ext uri="{FF2B5EF4-FFF2-40B4-BE49-F238E27FC236}">
                <a16:creationId xmlns:a16="http://schemas.microsoft.com/office/drawing/2014/main" id="{76EB4C7B-4256-4162-B4C2-66FBEC9B88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216A2C6-F281-4AF2-B70E-108D2ADE4BF4}"/>
              </a:ext>
            </a:extLst>
          </p:cNvPr>
          <p:cNvSpPr>
            <a:spLocks noGrp="1"/>
          </p:cNvSpPr>
          <p:nvPr>
            <p:ph type="sldNum" sz="quarter" idx="12"/>
          </p:nvPr>
        </p:nvSpPr>
        <p:spPr/>
        <p:txBody>
          <a:bodyPr/>
          <a:lstStyle/>
          <a:p>
            <a:fld id="{1ACB5A1F-27E5-41A5-85AA-6A86AB344CEE}" type="slidenum">
              <a:rPr lang="en-AU" smtClean="0"/>
              <a:t>‹#›</a:t>
            </a:fld>
            <a:endParaRPr lang="en-AU"/>
          </a:p>
        </p:txBody>
      </p:sp>
    </p:spTree>
    <p:extLst>
      <p:ext uri="{BB962C8B-B14F-4D97-AF65-F5344CB8AC3E}">
        <p14:creationId xmlns:p14="http://schemas.microsoft.com/office/powerpoint/2010/main" val="232923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A3B9C-4C6B-42AF-B808-883042A46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1099FE-F672-4AAA-82E3-2830E9CF5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E36F8A-3A93-4538-B6E5-47C3CD9797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EAB14-FF3C-43A2-8820-D475F055DA9A}" type="datetimeFigureOut">
              <a:rPr lang="en-AU" smtClean="0"/>
              <a:t>26/11/2019</a:t>
            </a:fld>
            <a:endParaRPr lang="en-AU"/>
          </a:p>
        </p:txBody>
      </p:sp>
      <p:sp>
        <p:nvSpPr>
          <p:cNvPr id="5" name="Footer Placeholder 4">
            <a:extLst>
              <a:ext uri="{FF2B5EF4-FFF2-40B4-BE49-F238E27FC236}">
                <a16:creationId xmlns:a16="http://schemas.microsoft.com/office/drawing/2014/main" id="{9021C3D5-6E55-46DB-9021-D1517B2C4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FA6A84F-AD3E-4868-9E6E-D78575FC5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B5A1F-27E5-41A5-85AA-6A86AB344CEE}" type="slidenum">
              <a:rPr lang="en-AU" smtClean="0"/>
              <a:t>‹#›</a:t>
            </a:fld>
            <a:endParaRPr lang="en-AU"/>
          </a:p>
        </p:txBody>
      </p:sp>
    </p:spTree>
    <p:extLst>
      <p:ext uri="{BB962C8B-B14F-4D97-AF65-F5344CB8AC3E}">
        <p14:creationId xmlns:p14="http://schemas.microsoft.com/office/powerpoint/2010/main" val="196688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ryan@vicbar.com.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dvance.lexis.com/api/document/collection/cases-au/id/5H30-3DJ1-JSC5-M2NY-00000-00?cite=IAN%20CUBITTS%20CLASSIC%20HOME%20IMPROVEMENTS%20PTY%20LTD%20v%20KRICKOVIC%20(t%2Fas%20GRANNY%20FLAT%20PROJECTS)%20%5B2015%5D%20FCCA%202630%3B%20BC201509619&amp;context=1201008&amp;icsfeatureid=1517127" TargetMode="External"/><Relationship Id="rId2" Type="http://schemas.openxmlformats.org/officeDocument/2006/relationships/hyperlink" Target="https://advance.lexis.com/api/document/collection/cases-au/id/5MDY-SNY1-DY33-B08B-00000-00?cite=WELLER%20v%20SMITH%20%5B2016%5D%20FCCA%203267%3B%20BC201610852&amp;context=1201008&amp;icsfeatureid=1517127" TargetMode="External"/><Relationship Id="rId1" Type="http://schemas.openxmlformats.org/officeDocument/2006/relationships/slideLayout" Target="../slideLayouts/slideLayout2.xml"/><Relationship Id="rId6" Type="http://schemas.openxmlformats.org/officeDocument/2006/relationships/hyperlink" Target="https://advance.lexis.com/api/document/collection/cases-au/id/5MBD-NCJ1-FG68-G46W-00000-00?cite=TM25%20HOLDING%20BV%20v%20GHAMLOUSH%20(No%202)%20%5B2016%5D%20FCCA%203064%3B%20BC201610384&amp;context=1201008&amp;icsfeatureid=1517127" TargetMode="External"/><Relationship Id="rId5" Type="http://schemas.openxmlformats.org/officeDocument/2006/relationships/hyperlink" Target="https://advance.lexis.com/api/document/collection/cases-au/id/5D9S-CK21-JJ1H-X0C9-00000-00?cite=WASHINGTON%20v%20QANTAS%20AIRWAYS%20LTD%20%20%20(2014)%20107%20IPR%20144&amp;context=1201008&amp;icsfeatureid=1517127" TargetMode="External"/><Relationship Id="rId4" Type="http://schemas.openxmlformats.org/officeDocument/2006/relationships/hyperlink" Target="https://advance.lexis.com/api/document/collection/cases-au/id/58RJ-NWJ1-DYMS-62Y2-00000-00?cite=Australasian%20Performing%20Right%20Association%20Ltd%20(APRA)%20v%20Cougars%20Tavern%20Pty%20Ltd%20t%2Fas%20Options%20Tavern%20%5B2008%5D%20FMCA%20369%3B%20BC200802030&amp;context=1201008&amp;icsfeatureid=1517127"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ade.io/article/59181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advance.lexis.com/api/document/collection/cases-au/id/5WDJ-9K11-FC6N-X0FN-00000-00?cite=Rodney%20Jane%20Racing%20Pty%20Ltd%20v%20Monster%20Energy%20%20%20Company%20(2019)%20370%20ALR%20140%3B%20(2019)%20142%20IPR%20275%3B%20%5B2019%5D%20FCA%20923%3B%20BC201905296&amp;context=1201008&amp;icsfeatureid=151712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advance.lexis.com/api/document/collection/cases-au/id/5X8N-FJ81-DXPM-S3MC-00000-00?cite=Pinnacle%20Runway%20Pty%20Ltd%20v%20Triangl%20Ltd%20%5B2019%5D%20FCA%201662%3B%20BC201909377&amp;context=1201008&amp;icsfeatureid=1517127" TargetMode="External"/><Relationship Id="rId4" Type="http://schemas.openxmlformats.org/officeDocument/2006/relationships/hyperlink" Target="https://advance.lexis.com/api/document/collection/cases-au/id/5X7S-SPS1-JWXF-2440-00000-00?cite=DYNO%20NOBEL%20INC%20v%20ORICA%20EXPLOSIVES%20TECHNOLOGY%20PTY%20LTD%20%5B2019%5D%20FCA%201552%3B%20%20%20%20%20%20%20%20%20%20%20%20%20%20%20%20%20%20%20%20%20%20%20%20%20%20%20%20%20%20%20%20%20%20%20%20%20%20%20%20%20%20%20%20%20%20%20%20%20%20%20%20%20%20%20%20%20%20%20%20%20%20%20%20%20%20%20%20%20%20%20%20%20%20%20%20%20%20%20%20%20%20%20%20%20%20%20%20%20%20%20%20%20%20%20%20%20%20%20%20%20%20%20%20%20%20%20%20%20%20%20%20%20%20%20%20%20%20%20%20%20BC201908491&amp;context=1201008&amp;icsfeatureid=151712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edcourt.gov.au/law-and-practice/practice-documents/practice-notes/ip-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ederalcircuitcourt.gov.au/wps/wcm/connect/fccweb/rules-and-legislation/practice-directions/2018/01201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144C5-2FEE-4415-9048-DC2253B0C998}"/>
              </a:ext>
            </a:extLst>
          </p:cNvPr>
          <p:cNvSpPr>
            <a:spLocks noGrp="1"/>
          </p:cNvSpPr>
          <p:nvPr>
            <p:ph type="ctrTitle"/>
          </p:nvPr>
        </p:nvSpPr>
        <p:spPr>
          <a:xfrm>
            <a:off x="1524000" y="429769"/>
            <a:ext cx="9144000" cy="1708998"/>
          </a:xfrm>
        </p:spPr>
        <p:txBody>
          <a:bodyPr>
            <a:normAutofit/>
          </a:bodyPr>
          <a:lstStyle/>
          <a:p>
            <a:r>
              <a:rPr lang="en-AU" sz="5400" dirty="0"/>
              <a:t>So the Delegate didn't see it your way?</a:t>
            </a:r>
          </a:p>
        </p:txBody>
      </p:sp>
      <p:sp>
        <p:nvSpPr>
          <p:cNvPr id="5" name="Subtitle 4">
            <a:extLst>
              <a:ext uri="{FF2B5EF4-FFF2-40B4-BE49-F238E27FC236}">
                <a16:creationId xmlns:a16="http://schemas.microsoft.com/office/drawing/2014/main" id="{68B5BA31-8551-4BD0-8E82-84C18A4247A5}"/>
              </a:ext>
            </a:extLst>
          </p:cNvPr>
          <p:cNvSpPr>
            <a:spLocks noGrp="1"/>
          </p:cNvSpPr>
          <p:nvPr>
            <p:ph type="subTitle" idx="1"/>
          </p:nvPr>
        </p:nvSpPr>
        <p:spPr>
          <a:xfrm>
            <a:off x="1524000" y="2324746"/>
            <a:ext cx="9144000" cy="4103486"/>
          </a:xfrm>
        </p:spPr>
        <p:txBody>
          <a:bodyPr>
            <a:normAutofit fontScale="55000" lnSpcReduction="20000"/>
          </a:bodyPr>
          <a:lstStyle/>
          <a:p>
            <a:endParaRPr lang="en-AU" sz="3600" dirty="0"/>
          </a:p>
          <a:p>
            <a:r>
              <a:rPr lang="en-AU" sz="5800" dirty="0"/>
              <a:t>Appeals from the Registrar of Trade Marks</a:t>
            </a:r>
          </a:p>
          <a:p>
            <a:endParaRPr lang="en-AU" sz="3800" dirty="0"/>
          </a:p>
          <a:p>
            <a:r>
              <a:rPr lang="en-AU" sz="3800" dirty="0"/>
              <a:t>NZIPA AGM </a:t>
            </a:r>
          </a:p>
          <a:p>
            <a:r>
              <a:rPr lang="en-AU" sz="3100" dirty="0"/>
              <a:t>29 November 2019</a:t>
            </a:r>
          </a:p>
          <a:p>
            <a:endParaRPr lang="en-AU" sz="4000" dirty="0"/>
          </a:p>
          <a:p>
            <a:endParaRPr lang="en-AU" sz="4000" dirty="0"/>
          </a:p>
          <a:p>
            <a:pPr algn="r"/>
            <a:endParaRPr lang="en-AU" sz="2000" dirty="0"/>
          </a:p>
          <a:p>
            <a:pPr algn="r"/>
            <a:r>
              <a:rPr lang="en-AU" sz="2000" dirty="0"/>
              <a:t>Siobhán Ryan</a:t>
            </a:r>
          </a:p>
          <a:p>
            <a:pPr algn="r"/>
            <a:r>
              <a:rPr lang="en-AU" sz="2000" dirty="0"/>
              <a:t>Victorian Bar</a:t>
            </a:r>
          </a:p>
          <a:p>
            <a:pPr algn="r"/>
            <a:r>
              <a:rPr lang="en-AU" sz="3200" b="1" dirty="0"/>
              <a:t>List G Barristers</a:t>
            </a:r>
          </a:p>
          <a:p>
            <a:pPr algn="r"/>
            <a:r>
              <a:rPr lang="en-AU" sz="1800" dirty="0">
                <a:hlinkClick r:id="rId2"/>
              </a:rPr>
              <a:t>sryan@vicbar.com.au</a:t>
            </a:r>
            <a:endParaRPr lang="en-AU" sz="1800" dirty="0"/>
          </a:p>
          <a:p>
            <a:pPr algn="r"/>
            <a:endParaRPr lang="en-AU" sz="1800" dirty="0"/>
          </a:p>
          <a:p>
            <a:endParaRPr lang="en-AU" sz="4000" dirty="0"/>
          </a:p>
          <a:p>
            <a:pPr marL="571500" indent="-571500">
              <a:buFont typeface="Arial" panose="020B0604020202020204" pitchFamily="34" charset="0"/>
              <a:buChar char="•"/>
            </a:pPr>
            <a:endParaRPr lang="en-AU" sz="4000" dirty="0"/>
          </a:p>
        </p:txBody>
      </p:sp>
    </p:spTree>
    <p:extLst>
      <p:ext uri="{BB962C8B-B14F-4D97-AF65-F5344CB8AC3E}">
        <p14:creationId xmlns:p14="http://schemas.microsoft.com/office/powerpoint/2010/main" val="6009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E279-6F6E-44B0-A295-146DAD17FA1C}"/>
              </a:ext>
            </a:extLst>
          </p:cNvPr>
          <p:cNvSpPr>
            <a:spLocks noGrp="1"/>
          </p:cNvSpPr>
          <p:nvPr>
            <p:ph type="title"/>
          </p:nvPr>
        </p:nvSpPr>
        <p:spPr/>
        <p:txBody>
          <a:bodyPr/>
          <a:lstStyle/>
          <a:p>
            <a:pPr algn="ctr"/>
            <a:r>
              <a:rPr lang="en-AU" dirty="0"/>
              <a:t>A choice of Courts</a:t>
            </a:r>
            <a:br>
              <a:rPr lang="en-AU" dirty="0"/>
            </a:br>
            <a:r>
              <a:rPr lang="en-AU" sz="3600" dirty="0"/>
              <a:t>Fees Comparison as at 1 July 2019</a:t>
            </a:r>
          </a:p>
        </p:txBody>
      </p:sp>
      <p:pic>
        <p:nvPicPr>
          <p:cNvPr id="4" name="Content Placeholder 3">
            <a:extLst>
              <a:ext uri="{FF2B5EF4-FFF2-40B4-BE49-F238E27FC236}">
                <a16:creationId xmlns:a16="http://schemas.microsoft.com/office/drawing/2014/main" id="{4BAD64AA-A01F-45D8-AAC2-29F6167152E5}"/>
              </a:ext>
            </a:extLst>
          </p:cNvPr>
          <p:cNvPicPr>
            <a:picLocks noGrp="1" noChangeAspect="1"/>
          </p:cNvPicPr>
          <p:nvPr>
            <p:ph idx="1"/>
          </p:nvPr>
        </p:nvPicPr>
        <p:blipFill>
          <a:blip r:embed="rId2"/>
          <a:stretch>
            <a:fillRect/>
          </a:stretch>
        </p:blipFill>
        <p:spPr>
          <a:xfrm>
            <a:off x="1596967" y="1825625"/>
            <a:ext cx="8998066" cy="4351338"/>
          </a:xfrm>
          <a:prstGeom prst="rect">
            <a:avLst/>
          </a:prstGeom>
        </p:spPr>
      </p:pic>
    </p:spTree>
    <p:extLst>
      <p:ext uri="{BB962C8B-B14F-4D97-AF65-F5344CB8AC3E}">
        <p14:creationId xmlns:p14="http://schemas.microsoft.com/office/powerpoint/2010/main" val="302916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413B-8A68-49C5-B094-2D27D7F58DD2}"/>
              </a:ext>
            </a:extLst>
          </p:cNvPr>
          <p:cNvSpPr>
            <a:spLocks noGrp="1"/>
          </p:cNvSpPr>
          <p:nvPr>
            <p:ph type="title"/>
          </p:nvPr>
        </p:nvSpPr>
        <p:spPr/>
        <p:txBody>
          <a:bodyPr/>
          <a:lstStyle/>
          <a:p>
            <a:pPr algn="ctr"/>
            <a:r>
              <a:rPr lang="en-AU" dirty="0">
                <a:solidFill>
                  <a:prstClr val="black"/>
                </a:solidFill>
              </a:rPr>
              <a:t>A choice of Courts</a:t>
            </a:r>
            <a:br>
              <a:rPr lang="en-AU" dirty="0">
                <a:solidFill>
                  <a:prstClr val="black"/>
                </a:solidFill>
              </a:rPr>
            </a:br>
            <a:r>
              <a:rPr lang="en-AU" sz="3600" dirty="0">
                <a:solidFill>
                  <a:prstClr val="black"/>
                </a:solidFill>
              </a:rPr>
              <a:t>FCCA Costs</a:t>
            </a:r>
            <a:endParaRPr lang="en-AU" dirty="0"/>
          </a:p>
        </p:txBody>
      </p:sp>
      <p:sp>
        <p:nvSpPr>
          <p:cNvPr id="3" name="Content Placeholder 2">
            <a:extLst>
              <a:ext uri="{FF2B5EF4-FFF2-40B4-BE49-F238E27FC236}">
                <a16:creationId xmlns:a16="http://schemas.microsoft.com/office/drawing/2014/main" id="{58C99169-AE93-4994-B7E9-95772A46AC5A}"/>
              </a:ext>
            </a:extLst>
          </p:cNvPr>
          <p:cNvSpPr>
            <a:spLocks noGrp="1"/>
          </p:cNvSpPr>
          <p:nvPr>
            <p:ph idx="1"/>
          </p:nvPr>
        </p:nvSpPr>
        <p:spPr>
          <a:xfrm>
            <a:off x="838200" y="1690688"/>
            <a:ext cx="10515600" cy="4486275"/>
          </a:xfrm>
        </p:spPr>
        <p:txBody>
          <a:bodyPr>
            <a:normAutofit fontScale="92500" lnSpcReduction="10000"/>
          </a:bodyPr>
          <a:lstStyle/>
          <a:p>
            <a:r>
              <a:rPr lang="en-AU" dirty="0"/>
              <a:t>FCCA costs are calculated on an “events-based” scale in Schedule 1 to the </a:t>
            </a:r>
            <a:r>
              <a:rPr lang="en-AU" i="1" dirty="0"/>
              <a:t>FCCA Rules</a:t>
            </a:r>
            <a:r>
              <a:rPr lang="en-AU" dirty="0"/>
              <a:t>;</a:t>
            </a:r>
          </a:p>
          <a:p>
            <a:r>
              <a:rPr lang="en-AU" dirty="0"/>
              <a:t>Costs</a:t>
            </a:r>
            <a:r>
              <a:rPr lang="en-AU" i="1" dirty="0"/>
              <a:t> </a:t>
            </a:r>
            <a:r>
              <a:rPr lang="en-AU" dirty="0"/>
              <a:t>are discretionary;</a:t>
            </a:r>
          </a:p>
          <a:p>
            <a:r>
              <a:rPr lang="en-AU" dirty="0"/>
              <a:t>FCCA judges ordered that costs be taxed by reference to the </a:t>
            </a:r>
            <a:r>
              <a:rPr lang="en-AU" i="1" dirty="0"/>
              <a:t>Federal Court Rules </a:t>
            </a:r>
            <a:r>
              <a:rPr lang="en-AU" dirty="0"/>
              <a:t>in some “complex” copyright matters</a:t>
            </a:r>
          </a:p>
          <a:p>
            <a:pPr lvl="1"/>
            <a:r>
              <a:rPr lang="en-AU" i="1" u="sng" dirty="0">
                <a:hlinkClick r:id="rId2"/>
              </a:rPr>
              <a:t>Weller v Smith</a:t>
            </a:r>
            <a:r>
              <a:rPr lang="en-AU" u="sng" dirty="0">
                <a:hlinkClick r:id="rId2"/>
              </a:rPr>
              <a:t> [2016] FCCA 3267; </a:t>
            </a:r>
            <a:endParaRPr lang="en-AU" u="sng" dirty="0"/>
          </a:p>
          <a:p>
            <a:pPr lvl="1"/>
            <a:r>
              <a:rPr lang="en-AU" i="1" u="sng" dirty="0">
                <a:hlinkClick r:id="rId3"/>
              </a:rPr>
              <a:t>Ian </a:t>
            </a:r>
            <a:r>
              <a:rPr lang="en-AU" i="1" u="sng" dirty="0" err="1">
                <a:hlinkClick r:id="rId3"/>
              </a:rPr>
              <a:t>Cubitts</a:t>
            </a:r>
            <a:r>
              <a:rPr lang="en-AU" i="1" u="sng" dirty="0">
                <a:hlinkClick r:id="rId3"/>
              </a:rPr>
              <a:t> Classic Home Improvements Pty Ltd v </a:t>
            </a:r>
            <a:r>
              <a:rPr lang="en-AU" i="1" u="sng" dirty="0" err="1">
                <a:hlinkClick r:id="rId3"/>
              </a:rPr>
              <a:t>Krickovic</a:t>
            </a:r>
            <a:r>
              <a:rPr lang="en-AU" i="1" u="sng" dirty="0">
                <a:hlinkClick r:id="rId3"/>
              </a:rPr>
              <a:t> </a:t>
            </a:r>
            <a:r>
              <a:rPr lang="en-AU" u="sng" dirty="0">
                <a:hlinkClick r:id="rId3"/>
              </a:rPr>
              <a:t> [2015] FCCA 2630;</a:t>
            </a:r>
            <a:endParaRPr lang="en-AU" u="sng" dirty="0"/>
          </a:p>
          <a:p>
            <a:pPr lvl="1"/>
            <a:r>
              <a:rPr lang="en-AU" i="1" u="sng" dirty="0">
                <a:hlinkClick r:id="rId4"/>
              </a:rPr>
              <a:t>APRA v Cougars Tavern Pty Ltd t/as Options Tavern</a:t>
            </a:r>
            <a:r>
              <a:rPr lang="en-AU" u="sng" dirty="0">
                <a:hlinkClick r:id="rId4"/>
              </a:rPr>
              <a:t> [2008] FMCA 369; </a:t>
            </a:r>
            <a:endParaRPr lang="en-AU" u="sng" dirty="0"/>
          </a:p>
          <a:p>
            <a:pPr marL="0" lvl="1" indent="0">
              <a:buNone/>
            </a:pPr>
            <a:endParaRPr lang="en-AU" sz="2800" dirty="0"/>
          </a:p>
          <a:p>
            <a:pPr marL="0" lvl="1" indent="0">
              <a:buNone/>
            </a:pPr>
            <a:r>
              <a:rPr lang="en-AU" sz="2800" dirty="0"/>
              <a:t>But a retreat from this position in </a:t>
            </a:r>
            <a:r>
              <a:rPr lang="en-AU" i="1" u="sng" dirty="0">
                <a:hlinkClick r:id="rId5"/>
              </a:rPr>
              <a:t>Washington v Qantas Airways Ltd</a:t>
            </a:r>
            <a:r>
              <a:rPr lang="en-AU" u="sng" dirty="0">
                <a:hlinkClick r:id="rId5"/>
              </a:rPr>
              <a:t> (2014) 107 IPR 144</a:t>
            </a:r>
            <a:r>
              <a:rPr lang="en-AU" dirty="0"/>
              <a:t>, per Nicholls J – tied the Applicant to her election to issue in the FCCA</a:t>
            </a:r>
            <a:endParaRPr lang="en-AU" sz="2800" dirty="0"/>
          </a:p>
          <a:p>
            <a:pPr marL="0" lvl="1" indent="0">
              <a:buNone/>
            </a:pPr>
            <a:r>
              <a:rPr lang="en-AU" dirty="0"/>
              <a:t>See also: </a:t>
            </a:r>
            <a:r>
              <a:rPr lang="en-AU" i="1" u="sng" dirty="0">
                <a:hlinkClick r:id="rId6"/>
              </a:rPr>
              <a:t>TM25 Holding BV V </a:t>
            </a:r>
            <a:r>
              <a:rPr lang="en-AU" i="1" u="sng" dirty="0" err="1">
                <a:hlinkClick r:id="rId6"/>
              </a:rPr>
              <a:t>Ghamloush</a:t>
            </a:r>
            <a:r>
              <a:rPr lang="en-AU" i="1" u="sng" dirty="0">
                <a:hlinkClick r:id="rId6"/>
              </a:rPr>
              <a:t> (No 2)</a:t>
            </a:r>
            <a:r>
              <a:rPr lang="en-AU" u="sng" dirty="0">
                <a:hlinkClick r:id="rId6"/>
              </a:rPr>
              <a:t> [2016] FCCA 3064</a:t>
            </a:r>
            <a:endParaRPr lang="en-AU" dirty="0"/>
          </a:p>
        </p:txBody>
      </p:sp>
    </p:spTree>
    <p:extLst>
      <p:ext uri="{BB962C8B-B14F-4D97-AF65-F5344CB8AC3E}">
        <p14:creationId xmlns:p14="http://schemas.microsoft.com/office/powerpoint/2010/main" val="114029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763C-C133-4E7A-84C6-541E5FB3218F}"/>
              </a:ext>
            </a:extLst>
          </p:cNvPr>
          <p:cNvSpPr>
            <a:spLocks noGrp="1"/>
          </p:cNvSpPr>
          <p:nvPr>
            <p:ph type="title"/>
          </p:nvPr>
        </p:nvSpPr>
        <p:spPr/>
        <p:txBody>
          <a:bodyPr/>
          <a:lstStyle/>
          <a:p>
            <a:pPr algn="ctr"/>
            <a:r>
              <a:rPr lang="en-AU" b="1" dirty="0"/>
              <a:t>So the Judge didn't see it your way?</a:t>
            </a:r>
            <a:br>
              <a:rPr lang="en-AU" dirty="0"/>
            </a:br>
            <a:r>
              <a:rPr lang="en-AU" sz="3200" dirty="0">
                <a:solidFill>
                  <a:prstClr val="black"/>
                </a:solidFill>
              </a:rPr>
              <a:t>Appeals from the FCA or FCCA to the Full Court</a:t>
            </a:r>
            <a:endParaRPr lang="en-AU" sz="3200" dirty="0"/>
          </a:p>
        </p:txBody>
      </p:sp>
      <p:sp>
        <p:nvSpPr>
          <p:cNvPr id="3" name="Content Placeholder 2">
            <a:extLst>
              <a:ext uri="{FF2B5EF4-FFF2-40B4-BE49-F238E27FC236}">
                <a16:creationId xmlns:a16="http://schemas.microsoft.com/office/drawing/2014/main" id="{6163CE52-8E06-4DC6-B931-90A72CDEE9D1}"/>
              </a:ext>
            </a:extLst>
          </p:cNvPr>
          <p:cNvSpPr>
            <a:spLocks noGrp="1"/>
          </p:cNvSpPr>
          <p:nvPr>
            <p:ph idx="1"/>
          </p:nvPr>
        </p:nvSpPr>
        <p:spPr>
          <a:xfrm>
            <a:off x="911352" y="1971929"/>
            <a:ext cx="10619232" cy="4351338"/>
          </a:xfrm>
        </p:spPr>
        <p:txBody>
          <a:bodyPr>
            <a:normAutofit fontScale="40000" lnSpcReduction="20000"/>
          </a:bodyPr>
          <a:lstStyle/>
          <a:p>
            <a:pPr marL="0" indent="0">
              <a:buNone/>
            </a:pPr>
            <a:r>
              <a:rPr lang="en-AU" sz="5900" i="1" dirty="0"/>
              <a:t>NOT a hearing de novo</a:t>
            </a:r>
          </a:p>
          <a:p>
            <a:pPr marL="0" indent="0">
              <a:buNone/>
            </a:pPr>
            <a:r>
              <a:rPr lang="en-AU" sz="5900" i="1" dirty="0"/>
              <a:t>“the powers of the appellate court are exercisable only where the appellant can demonstrate that, having regard to all the evidence now before the appellate court, the order that is the subject of the appeal is the result of some </a:t>
            </a:r>
            <a:r>
              <a:rPr lang="en-AU" sz="5900" b="1" i="1" dirty="0">
                <a:solidFill>
                  <a:srgbClr val="0070C0"/>
                </a:solidFill>
              </a:rPr>
              <a:t>legal, factual or discretionary error</a:t>
            </a:r>
            <a:r>
              <a:rPr lang="en-AU" sz="5900" i="1" dirty="0"/>
              <a:t>”.</a:t>
            </a:r>
          </a:p>
          <a:p>
            <a:pPr marL="0" indent="0" algn="r">
              <a:buNone/>
            </a:pPr>
            <a:r>
              <a:rPr lang="en-AU" sz="5900" dirty="0"/>
              <a:t>In </a:t>
            </a:r>
            <a:r>
              <a:rPr lang="en-AU" sz="5900" i="1" dirty="0" err="1"/>
              <a:t>Allesch</a:t>
            </a:r>
            <a:r>
              <a:rPr lang="en-AU" sz="5900" i="1" dirty="0"/>
              <a:t> v </a:t>
            </a:r>
            <a:r>
              <a:rPr lang="en-AU" sz="5900" i="1" dirty="0" err="1"/>
              <a:t>Maunz</a:t>
            </a:r>
            <a:r>
              <a:rPr lang="en-AU" sz="5900" dirty="0"/>
              <a:t> (2000) 203 CLR 172 at [23]</a:t>
            </a:r>
          </a:p>
          <a:p>
            <a:pPr marL="0" indent="0">
              <a:buNone/>
            </a:pPr>
            <a:endParaRPr lang="en-AU" sz="3600" dirty="0"/>
          </a:p>
          <a:p>
            <a:pPr marL="0" indent="0">
              <a:buNone/>
            </a:pPr>
            <a:endParaRPr lang="en-AU" sz="3600" dirty="0"/>
          </a:p>
          <a:p>
            <a:pPr marL="0" indent="0">
              <a:buNone/>
            </a:pPr>
            <a:r>
              <a:rPr lang="en-AU" sz="3600" u="sng" dirty="0"/>
              <a:t>Note </a:t>
            </a:r>
            <a:r>
              <a:rPr lang="en-AU" sz="3600" i="1" dirty="0"/>
              <a:t>Federal Court of Australia Act </a:t>
            </a:r>
            <a:r>
              <a:rPr lang="en-AU" sz="3600" dirty="0"/>
              <a:t>1976 s 25</a:t>
            </a:r>
          </a:p>
          <a:p>
            <a:pPr marL="0" indent="0" defTabSz="576263">
              <a:buNone/>
            </a:pPr>
            <a:r>
              <a:rPr lang="en-AU" sz="3600" dirty="0"/>
              <a:t>	s 25(1)	An appeal from the FCA = Full Court (3 Judges)</a:t>
            </a:r>
          </a:p>
          <a:p>
            <a:pPr marL="0" indent="0" defTabSz="860425">
              <a:buNone/>
              <a:tabLst>
                <a:tab pos="576263" algn="l"/>
              </a:tabLst>
            </a:pPr>
            <a:r>
              <a:rPr lang="en-AU" sz="3600" dirty="0"/>
              <a:t>	s 25(1AA)   An appeal from the FCCA = a single judge, or a Full Court, if appropriate </a:t>
            </a:r>
          </a:p>
          <a:p>
            <a:pPr marL="0" indent="0">
              <a:buNone/>
            </a:pPr>
            <a:endParaRPr lang="en-AU" dirty="0"/>
          </a:p>
          <a:p>
            <a:pPr marL="0" indent="0">
              <a:buNone/>
            </a:pPr>
            <a:endParaRPr lang="en-AU" dirty="0"/>
          </a:p>
          <a:p>
            <a:pPr marL="0" indent="0">
              <a:buNone/>
            </a:pPr>
            <a:endParaRPr lang="en-AU" dirty="0"/>
          </a:p>
          <a:p>
            <a:pPr marL="0" indent="0">
              <a:buNone/>
            </a:pPr>
            <a:r>
              <a:rPr lang="en-AU" dirty="0"/>
              <a:t> </a:t>
            </a:r>
          </a:p>
        </p:txBody>
      </p:sp>
      <p:pic>
        <p:nvPicPr>
          <p:cNvPr id="5" name="Picture 4">
            <a:extLst>
              <a:ext uri="{FF2B5EF4-FFF2-40B4-BE49-F238E27FC236}">
                <a16:creationId xmlns:a16="http://schemas.microsoft.com/office/drawing/2014/main" id="{D9222E95-D687-4766-86FB-E22373069D2D}"/>
              </a:ext>
            </a:extLst>
          </p:cNvPr>
          <p:cNvPicPr>
            <a:picLocks noChangeAspect="1"/>
          </p:cNvPicPr>
          <p:nvPr/>
        </p:nvPicPr>
        <p:blipFill>
          <a:blip r:embed="rId2"/>
          <a:stretch>
            <a:fillRect/>
          </a:stretch>
        </p:blipFill>
        <p:spPr>
          <a:xfrm>
            <a:off x="9267825" y="4122992"/>
            <a:ext cx="2085975" cy="2200275"/>
          </a:xfrm>
          <a:prstGeom prst="rect">
            <a:avLst/>
          </a:prstGeom>
        </p:spPr>
      </p:pic>
    </p:spTree>
    <p:extLst>
      <p:ext uri="{BB962C8B-B14F-4D97-AF65-F5344CB8AC3E}">
        <p14:creationId xmlns:p14="http://schemas.microsoft.com/office/powerpoint/2010/main" val="154790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2C33-EEA2-429A-BAF7-E825134732AC}"/>
              </a:ext>
            </a:extLst>
          </p:cNvPr>
          <p:cNvSpPr>
            <a:spLocks noGrp="1"/>
          </p:cNvSpPr>
          <p:nvPr>
            <p:ph type="title"/>
          </p:nvPr>
        </p:nvSpPr>
        <p:spPr/>
        <p:txBody>
          <a:bodyPr>
            <a:normAutofit fontScale="90000"/>
          </a:bodyPr>
          <a:lstStyle/>
          <a:p>
            <a:br>
              <a:rPr lang="en-AU" sz="4000" dirty="0"/>
            </a:br>
            <a:r>
              <a:rPr lang="en-AU" sz="4000" dirty="0"/>
              <a:t>Appeals from the FCA or FCCA to the Full Court of the Federal Court of Australia </a:t>
            </a:r>
            <a:r>
              <a:rPr lang="en-AU" sz="4000" b="1" dirty="0"/>
              <a:t>require leave</a:t>
            </a:r>
            <a:r>
              <a:rPr lang="en-AU" sz="4000" dirty="0"/>
              <a:t>: TMA s 195(2)</a:t>
            </a:r>
            <a:br>
              <a:rPr lang="en-AU" dirty="0"/>
            </a:br>
            <a:endParaRPr lang="en-AU" dirty="0"/>
          </a:p>
        </p:txBody>
      </p:sp>
      <p:sp>
        <p:nvSpPr>
          <p:cNvPr id="3" name="Content Placeholder 2">
            <a:extLst>
              <a:ext uri="{FF2B5EF4-FFF2-40B4-BE49-F238E27FC236}">
                <a16:creationId xmlns:a16="http://schemas.microsoft.com/office/drawing/2014/main" id="{1F2BA1F6-0129-4DE2-941D-3423E34C5CC2}"/>
              </a:ext>
            </a:extLst>
          </p:cNvPr>
          <p:cNvSpPr>
            <a:spLocks noGrp="1"/>
          </p:cNvSpPr>
          <p:nvPr>
            <p:ph idx="1"/>
          </p:nvPr>
        </p:nvSpPr>
        <p:spPr/>
        <p:txBody>
          <a:bodyPr>
            <a:normAutofit fontScale="92500" lnSpcReduction="20000"/>
          </a:bodyPr>
          <a:lstStyle/>
          <a:p>
            <a:pPr marL="0" indent="0">
              <a:buNone/>
            </a:pPr>
            <a:endParaRPr lang="en-AU" dirty="0"/>
          </a:p>
          <a:p>
            <a:r>
              <a:rPr lang="en-AU" b="1" dirty="0"/>
              <a:t>[206]</a:t>
            </a:r>
            <a:r>
              <a:rPr lang="en-AU" i="1" dirty="0"/>
              <a:t>There are no exhaustive or rigid rules of practice or criteria governing the grant of leave to appeal: </a:t>
            </a:r>
            <a:r>
              <a:rPr lang="en-AU" sz="2100" i="1" dirty="0"/>
              <a:t>Adam P Brown Male Fashions Pty Ltd v Philip Morris Inc (1981) 148 CLR 170 at 177</a:t>
            </a:r>
            <a:r>
              <a:rPr lang="en-AU" i="1" dirty="0"/>
              <a:t>. However, two important factors are </a:t>
            </a:r>
            <a:r>
              <a:rPr lang="en-AU" b="1" i="1" dirty="0">
                <a:solidFill>
                  <a:srgbClr val="0070C0"/>
                </a:solidFill>
              </a:rPr>
              <a:t>whether the judgment is attended by sufficient doubt </a:t>
            </a:r>
            <a:r>
              <a:rPr lang="en-AU" i="1" dirty="0"/>
              <a:t>to warrant it being reconsidered by the Full Court, and </a:t>
            </a:r>
            <a:r>
              <a:rPr lang="en-AU" b="1" i="1" dirty="0">
                <a:solidFill>
                  <a:srgbClr val="0070C0"/>
                </a:solidFill>
              </a:rPr>
              <a:t>whether substantial injustice would result if leave were refused</a:t>
            </a:r>
            <a:r>
              <a:rPr lang="en-AU" i="1" dirty="0"/>
              <a:t>, supposing the judgment to be wrong: </a:t>
            </a:r>
            <a:r>
              <a:rPr lang="en-AU" sz="2400" i="1" dirty="0"/>
              <a:t>Decor Corporation Pty Ltd v Dart Industries Inc (1991) 33 FCR 397 at 398–399; Samsung Electronics Co Ltd v Apple Inc (2011) 217 FCR 238 at [26]. </a:t>
            </a:r>
            <a:r>
              <a:rPr lang="en-AU" i="1" dirty="0"/>
              <a:t>These factors are interconnected.</a:t>
            </a:r>
          </a:p>
          <a:p>
            <a:pPr marL="0" indent="0" algn="r">
              <a:buNone/>
            </a:pPr>
            <a:r>
              <a:rPr lang="en-AU" dirty="0"/>
              <a:t>	</a:t>
            </a:r>
            <a:r>
              <a:rPr lang="en-AU" sz="2400" i="1" dirty="0"/>
              <a:t>Primary Health Care Ltd v Commonwealth </a:t>
            </a:r>
            <a:r>
              <a:rPr lang="en-AU" sz="2400" dirty="0"/>
              <a:t>[2017] FCAFC 174, per Greenwood, Katzmann &amp; </a:t>
            </a:r>
            <a:r>
              <a:rPr lang="en-AU" sz="2400" dirty="0" err="1"/>
              <a:t>Rangiah</a:t>
            </a:r>
            <a:r>
              <a:rPr lang="en-AU" sz="2400" dirty="0"/>
              <a:t> JJ</a:t>
            </a:r>
          </a:p>
          <a:p>
            <a:r>
              <a:rPr lang="en-AU" sz="2600" i="1" dirty="0"/>
              <a:t>Mesoblast, Inc v UCP Gen Pharma AG</a:t>
            </a:r>
            <a:r>
              <a:rPr lang="en-AU" sz="2600" dirty="0"/>
              <a:t> [2012] FCA 509 and </a:t>
            </a:r>
            <a:r>
              <a:rPr lang="en-AU" sz="2600" i="1" dirty="0"/>
              <a:t>NV Sumatra Trading  Co v British American Tobacco Services Ltd </a:t>
            </a:r>
            <a:r>
              <a:rPr lang="en-AU" sz="2600" dirty="0"/>
              <a:t>(2011) 198 FCR 435; [2011 FCA 1051– leave refused – decision not attended by doubt </a:t>
            </a:r>
          </a:p>
          <a:p>
            <a:endParaRPr lang="en-AU" sz="2600" dirty="0"/>
          </a:p>
        </p:txBody>
      </p:sp>
    </p:spTree>
    <p:extLst>
      <p:ext uri="{BB962C8B-B14F-4D97-AF65-F5344CB8AC3E}">
        <p14:creationId xmlns:p14="http://schemas.microsoft.com/office/powerpoint/2010/main" val="237396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9CE9-BD34-4EA5-9B6F-6BAC48135C6A}"/>
              </a:ext>
            </a:extLst>
          </p:cNvPr>
          <p:cNvSpPr>
            <a:spLocks noGrp="1"/>
          </p:cNvSpPr>
          <p:nvPr>
            <p:ph type="title"/>
          </p:nvPr>
        </p:nvSpPr>
        <p:spPr>
          <a:xfrm>
            <a:off x="838200" y="182881"/>
            <a:ext cx="10515600" cy="1507808"/>
          </a:xfrm>
        </p:spPr>
        <p:txBody>
          <a:bodyPr>
            <a:normAutofit fontScale="90000"/>
          </a:bodyPr>
          <a:lstStyle/>
          <a:p>
            <a:pPr algn="ctr"/>
            <a:br>
              <a:rPr lang="en-AU" sz="4000" dirty="0"/>
            </a:br>
            <a:r>
              <a:rPr lang="en-AU" sz="4900" b="1" dirty="0"/>
              <a:t>Administrative Review</a:t>
            </a:r>
            <a:br>
              <a:rPr lang="en-AU" sz="4000" dirty="0"/>
            </a:br>
            <a:r>
              <a:rPr lang="en-US" sz="4000" b="1" dirty="0"/>
              <a:t>Administrative Appeals Tribunal</a:t>
            </a:r>
            <a:r>
              <a:rPr lang="en-US" sz="4000" dirty="0"/>
              <a:t> </a:t>
            </a:r>
            <a:r>
              <a:rPr lang="en-US" sz="4000" b="1" dirty="0"/>
              <a:t>(AAT)</a:t>
            </a:r>
            <a:br>
              <a:rPr lang="en-US" sz="4000" b="1" dirty="0"/>
            </a:br>
            <a:endParaRPr lang="en-AU" sz="4000" dirty="0"/>
          </a:p>
        </p:txBody>
      </p:sp>
      <p:sp>
        <p:nvSpPr>
          <p:cNvPr id="3" name="Content Placeholder 2">
            <a:extLst>
              <a:ext uri="{FF2B5EF4-FFF2-40B4-BE49-F238E27FC236}">
                <a16:creationId xmlns:a16="http://schemas.microsoft.com/office/drawing/2014/main" id="{580BCDFA-9440-43CB-8A03-60B0958F75F3}"/>
              </a:ext>
            </a:extLst>
          </p:cNvPr>
          <p:cNvSpPr>
            <a:spLocks noGrp="1"/>
          </p:cNvSpPr>
          <p:nvPr>
            <p:ph idx="1"/>
          </p:nvPr>
        </p:nvSpPr>
        <p:spPr>
          <a:xfrm>
            <a:off x="838200" y="1691640"/>
            <a:ext cx="10515600" cy="4801235"/>
          </a:xfrm>
        </p:spPr>
        <p:txBody>
          <a:bodyPr>
            <a:noAutofit/>
          </a:bodyPr>
          <a:lstStyle/>
          <a:p>
            <a:pPr marL="0" indent="0">
              <a:buNone/>
            </a:pPr>
            <a:r>
              <a:rPr lang="en-US" sz="1800" dirty="0"/>
              <a:t>The AAT exercises all the powers and discretion of the registrar and must </a:t>
            </a:r>
            <a:r>
              <a:rPr lang="en-US" sz="1800" b="1" dirty="0"/>
              <a:t>determine the issue on its merits</a:t>
            </a:r>
            <a:r>
              <a:rPr lang="en-US" sz="1800" dirty="0"/>
              <a:t>, rather than merely examining whether the registrar's decision was correct or incorrect </a:t>
            </a:r>
          </a:p>
          <a:p>
            <a:pPr marL="0" indent="0">
              <a:buNone/>
            </a:pPr>
            <a:r>
              <a:rPr lang="en-US" sz="1800" dirty="0"/>
              <a:t>The TMA </a:t>
            </a:r>
            <a:r>
              <a:rPr lang="en-US" sz="1800" b="1" dirty="0"/>
              <a:t>expressly provides </a:t>
            </a:r>
            <a:r>
              <a:rPr lang="en-US" sz="1800" dirty="0"/>
              <a:t>for applications for review to be made in relation to:</a:t>
            </a:r>
            <a:endParaRPr lang="en-AU" sz="1800" dirty="0"/>
          </a:p>
          <a:p>
            <a:pPr lvl="0"/>
            <a:r>
              <a:rPr lang="en-US" sz="1800" dirty="0"/>
              <a:t>a decision by the registrar to dismiss an opposition filed under s 52(1) or s 96(1) of the Act because the Statement of Grounds &amp; Particulars are inadequate: ss 54(2); 99A(2) and </a:t>
            </a:r>
            <a:r>
              <a:rPr lang="en-AU" sz="1800" dirty="0"/>
              <a:t>see regs 5.8, 9.10 ,and 17A34B</a:t>
            </a:r>
            <a:r>
              <a:rPr lang="en-US" sz="1800" dirty="0"/>
              <a:t> </a:t>
            </a:r>
          </a:p>
          <a:p>
            <a:pPr lvl="0"/>
            <a:r>
              <a:rPr lang="en-US" sz="1800" dirty="0"/>
              <a:t> a decision by the Comptroller-General of Customs to refuse to allow a late claim for the release of seized goods</a:t>
            </a:r>
            <a:r>
              <a:rPr lang="en-AU" sz="1800" dirty="0"/>
              <a:t>: s 136B(2)</a:t>
            </a:r>
          </a:p>
          <a:p>
            <a:r>
              <a:rPr lang="en-US" sz="1800" dirty="0"/>
              <a:t>Certain decisions by the Australian Competition and Consumer Commission (ACCC) in relation to certification trade marks: 175(</a:t>
            </a:r>
            <a:r>
              <a:rPr lang="en-AU" sz="1800" dirty="0"/>
              <a:t>5); s 178(5); ss 180(4) and 180A(4) </a:t>
            </a:r>
          </a:p>
          <a:p>
            <a:r>
              <a:rPr lang="en-US" sz="1800" dirty="0"/>
              <a:t>a decision by the registrar not to extend the time for the doing of a relevant act</a:t>
            </a:r>
            <a:r>
              <a:rPr lang="en-AU" sz="1800" dirty="0"/>
              <a:t>: s 224(7)</a:t>
            </a:r>
          </a:p>
          <a:p>
            <a:pPr lvl="0"/>
            <a:r>
              <a:rPr lang="en-US" sz="1800" dirty="0"/>
              <a:t>A decision of the registrar to substitute a computerized decision made under section 222A</a:t>
            </a:r>
            <a:r>
              <a:rPr lang="en-AU" sz="1800" dirty="0"/>
              <a:t>: 222A(4)</a:t>
            </a:r>
          </a:p>
          <a:p>
            <a:r>
              <a:rPr lang="en-US" sz="1800" dirty="0"/>
              <a:t>a decision not to register a person as a trade marks attorney</a:t>
            </a:r>
            <a:r>
              <a:rPr lang="en-AU" sz="1800" dirty="0"/>
              <a:t>: </a:t>
            </a:r>
            <a:r>
              <a:rPr lang="en-US" sz="1800" dirty="0"/>
              <a:t>certain decisions concerning the registration of trade mark attorneys, their continuing education and disciplinary matters;</a:t>
            </a:r>
            <a:r>
              <a:rPr lang="en-AU" sz="1800" dirty="0"/>
              <a:t> s 228A(7) and Reg 21.35</a:t>
            </a:r>
          </a:p>
        </p:txBody>
      </p:sp>
    </p:spTree>
    <p:extLst>
      <p:ext uri="{BB962C8B-B14F-4D97-AF65-F5344CB8AC3E}">
        <p14:creationId xmlns:p14="http://schemas.microsoft.com/office/powerpoint/2010/main" val="145967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AADD-1B58-4225-B9CB-4B8494CE48F6}"/>
              </a:ext>
            </a:extLst>
          </p:cNvPr>
          <p:cNvSpPr>
            <a:spLocks noGrp="1"/>
          </p:cNvSpPr>
          <p:nvPr>
            <p:ph type="title"/>
          </p:nvPr>
        </p:nvSpPr>
        <p:spPr/>
        <p:txBody>
          <a:bodyPr>
            <a:normAutofit fontScale="90000"/>
          </a:bodyPr>
          <a:lstStyle/>
          <a:p>
            <a:pPr algn="ctr"/>
            <a:r>
              <a:rPr lang="en-AU" b="1" dirty="0"/>
              <a:t>Administrative Review </a:t>
            </a:r>
            <a:br>
              <a:rPr lang="en-AU" dirty="0"/>
            </a:br>
            <a:r>
              <a:rPr lang="en-US" sz="3600" dirty="0"/>
              <a:t>Administrative Decisions (Judicial Review) Act 1977 (</a:t>
            </a:r>
            <a:r>
              <a:rPr lang="en-US" sz="3600" b="1" dirty="0"/>
              <a:t>ADJR</a:t>
            </a:r>
            <a:r>
              <a:rPr lang="en-US" sz="3600" dirty="0"/>
              <a:t>)</a:t>
            </a:r>
            <a:endParaRPr lang="en-AU" sz="3600" dirty="0"/>
          </a:p>
        </p:txBody>
      </p:sp>
      <p:sp>
        <p:nvSpPr>
          <p:cNvPr id="3" name="Content Placeholder 2">
            <a:extLst>
              <a:ext uri="{FF2B5EF4-FFF2-40B4-BE49-F238E27FC236}">
                <a16:creationId xmlns:a16="http://schemas.microsoft.com/office/drawing/2014/main" id="{C8324897-6DAB-4FC3-BAEE-82438D9BA17B}"/>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US" dirty="0"/>
              <a:t>See ss 5 and 6 of the ADJR for a plethora of conditions which might invoke the ADJR:</a:t>
            </a:r>
          </a:p>
          <a:p>
            <a:r>
              <a:rPr lang="en-US" sz="2400" dirty="0"/>
              <a:t>breach of the rules of natural justice;</a:t>
            </a:r>
          </a:p>
          <a:p>
            <a:r>
              <a:rPr lang="en-US" sz="2400" dirty="0"/>
              <a:t>Lack of jurisdiction;</a:t>
            </a:r>
          </a:p>
          <a:p>
            <a:r>
              <a:rPr lang="en-US" sz="2400" dirty="0"/>
              <a:t>Failure to observe procedure;</a:t>
            </a:r>
          </a:p>
          <a:p>
            <a:r>
              <a:rPr lang="en-US" sz="2400" dirty="0"/>
              <a:t>Error of law</a:t>
            </a:r>
          </a:p>
          <a:p>
            <a:r>
              <a:rPr lang="en-US" sz="2400" dirty="0"/>
              <a:t>Exercise of a discretionary power in bad faith</a:t>
            </a:r>
          </a:p>
          <a:p>
            <a:r>
              <a:rPr lang="en-US" sz="2400" dirty="0"/>
              <a:t>Failure to take a relevant consideration into account, etc</a:t>
            </a:r>
          </a:p>
          <a:p>
            <a:pPr marL="0" indent="0">
              <a:buNone/>
              <a:tabLst>
                <a:tab pos="457200" algn="l"/>
              </a:tabLst>
            </a:pPr>
            <a:endParaRPr lang="en-US" dirty="0"/>
          </a:p>
          <a:p>
            <a:pPr marL="0" indent="0">
              <a:buNone/>
              <a:tabLst>
                <a:tab pos="457200" algn="l"/>
              </a:tabLst>
            </a:pPr>
            <a:r>
              <a:rPr lang="en-US" dirty="0"/>
              <a:t>Judicial review is </a:t>
            </a:r>
            <a:r>
              <a:rPr lang="en-US" b="1" dirty="0"/>
              <a:t>not a re-examination of the merits</a:t>
            </a:r>
            <a:r>
              <a:rPr lang="en-US" dirty="0"/>
              <a:t>. If the court finds that the decision is unsustainable, it will be set aside and the matter referred back to the Registrar for determination.</a:t>
            </a:r>
          </a:p>
          <a:p>
            <a:pPr marL="0" indent="0">
              <a:buNone/>
              <a:tabLst>
                <a:tab pos="457200" algn="l"/>
              </a:tabLst>
            </a:pPr>
            <a:endParaRPr lang="en-US" dirty="0"/>
          </a:p>
          <a:p>
            <a:pPr marL="0" indent="0">
              <a:buNone/>
              <a:tabLst>
                <a:tab pos="457200" algn="l"/>
              </a:tabLst>
            </a:pPr>
            <a:endParaRPr lang="en-US" dirty="0"/>
          </a:p>
          <a:p>
            <a:pPr marL="0" indent="0">
              <a:buNone/>
              <a:tabLst>
                <a:tab pos="457200" algn="l"/>
              </a:tabLst>
            </a:pPr>
            <a:endParaRPr lang="en-AU" dirty="0"/>
          </a:p>
        </p:txBody>
      </p:sp>
      <p:pic>
        <p:nvPicPr>
          <p:cNvPr id="4" name="Picture 3">
            <a:extLst>
              <a:ext uri="{FF2B5EF4-FFF2-40B4-BE49-F238E27FC236}">
                <a16:creationId xmlns:a16="http://schemas.microsoft.com/office/drawing/2014/main" id="{94358E5C-69FD-45AE-8BB3-B02F48E4DE2F}"/>
              </a:ext>
            </a:extLst>
          </p:cNvPr>
          <p:cNvPicPr>
            <a:picLocks noChangeAspect="1"/>
          </p:cNvPicPr>
          <p:nvPr/>
        </p:nvPicPr>
        <p:blipFill>
          <a:blip r:embed="rId2"/>
          <a:stretch>
            <a:fillRect/>
          </a:stretch>
        </p:blipFill>
        <p:spPr>
          <a:xfrm>
            <a:off x="7389845" y="2313992"/>
            <a:ext cx="3293993" cy="2276669"/>
          </a:xfrm>
          <a:prstGeom prst="rect">
            <a:avLst/>
          </a:prstGeom>
        </p:spPr>
      </p:pic>
    </p:spTree>
    <p:extLst>
      <p:ext uri="{BB962C8B-B14F-4D97-AF65-F5344CB8AC3E}">
        <p14:creationId xmlns:p14="http://schemas.microsoft.com/office/powerpoint/2010/main" val="222234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14EC-73DB-4499-92A1-E986C5118F2B}"/>
              </a:ext>
            </a:extLst>
          </p:cNvPr>
          <p:cNvSpPr>
            <a:spLocks noGrp="1"/>
          </p:cNvSpPr>
          <p:nvPr>
            <p:ph type="title"/>
          </p:nvPr>
        </p:nvSpPr>
        <p:spPr/>
        <p:txBody>
          <a:bodyPr/>
          <a:lstStyle/>
          <a:p>
            <a:pPr algn="ctr"/>
            <a:r>
              <a:rPr lang="en-AU" sz="4000" b="1" dirty="0">
                <a:solidFill>
                  <a:prstClr val="black"/>
                </a:solidFill>
              </a:rPr>
              <a:t>Administrative Review </a:t>
            </a:r>
            <a:br>
              <a:rPr lang="en-AU" sz="4000" dirty="0">
                <a:solidFill>
                  <a:prstClr val="black"/>
                </a:solidFill>
              </a:rPr>
            </a:br>
            <a:r>
              <a:rPr lang="en-US" sz="3200" dirty="0">
                <a:solidFill>
                  <a:prstClr val="black"/>
                </a:solidFill>
              </a:rPr>
              <a:t>Administrative Decisions (Judicial Review) Act 1977 (</a:t>
            </a:r>
            <a:r>
              <a:rPr lang="en-US" sz="3200" b="1" dirty="0">
                <a:solidFill>
                  <a:prstClr val="black"/>
                </a:solidFill>
              </a:rPr>
              <a:t>ADJR</a:t>
            </a:r>
            <a:r>
              <a:rPr lang="en-US" sz="3200" dirty="0">
                <a:solidFill>
                  <a:prstClr val="black"/>
                </a:solidFill>
              </a:rPr>
              <a:t>)</a:t>
            </a:r>
            <a:endParaRPr lang="en-AU" dirty="0"/>
          </a:p>
        </p:txBody>
      </p:sp>
      <p:sp>
        <p:nvSpPr>
          <p:cNvPr id="3" name="Content Placeholder 2">
            <a:extLst>
              <a:ext uri="{FF2B5EF4-FFF2-40B4-BE49-F238E27FC236}">
                <a16:creationId xmlns:a16="http://schemas.microsoft.com/office/drawing/2014/main" id="{9EA70E79-62C9-49F0-B3A8-F2C54193BBEB}"/>
              </a:ext>
            </a:extLst>
          </p:cNvPr>
          <p:cNvSpPr>
            <a:spLocks noGrp="1"/>
          </p:cNvSpPr>
          <p:nvPr>
            <p:ph idx="1"/>
          </p:nvPr>
        </p:nvSpPr>
        <p:spPr/>
        <p:txBody>
          <a:bodyPr>
            <a:normAutofit fontScale="92500" lnSpcReduction="10000"/>
          </a:bodyPr>
          <a:lstStyle/>
          <a:p>
            <a:r>
              <a:rPr lang="en-AU" i="1" dirty="0" err="1"/>
              <a:t>Reveira</a:t>
            </a:r>
            <a:r>
              <a:rPr lang="en-AU" i="1" dirty="0"/>
              <a:t> v Registrar of Trade Marks</a:t>
            </a:r>
            <a:r>
              <a:rPr lang="en-AU" dirty="0"/>
              <a:t> (2018) 134 IPR 399; [2018] FCA 1122 – review of a decision to allow an extension of time to file a Notice of Intention to Defend a removal application; </a:t>
            </a:r>
          </a:p>
          <a:p>
            <a:r>
              <a:rPr lang="en-AU" i="1" dirty="0"/>
              <a:t>1-800 Flowers Com Inc v Registrar of Trade Marks </a:t>
            </a:r>
            <a:r>
              <a:rPr lang="en-AU" dirty="0"/>
              <a:t>(2012) 201 FCR 488; [2012] FCA 209 - review of a revocation of acceptance under s 38;</a:t>
            </a:r>
          </a:p>
          <a:p>
            <a:r>
              <a:rPr lang="en-AU" i="1" dirty="0"/>
              <a:t>Structureco Inc v Registrar of Trade Marks </a:t>
            </a:r>
            <a:r>
              <a:rPr lang="en-AU" dirty="0"/>
              <a:t>(2003) 60 IPR 354; [2003] FCA 1290 - review of decision to issue a summons to appear for cross-examination and a notice to produce documents pursuant to s 202;</a:t>
            </a:r>
          </a:p>
          <a:p>
            <a:r>
              <a:rPr lang="en-AU" i="1" dirty="0"/>
              <a:t>Chiron Corporation Inc v Registrar of Trade Marks </a:t>
            </a:r>
            <a:r>
              <a:rPr lang="en-AU" dirty="0"/>
              <a:t>(1998) 85 FCR 480; 42 IPR 75 -  review of a decision refusing an extension of time in which to file a notice of opposition</a:t>
            </a:r>
          </a:p>
        </p:txBody>
      </p:sp>
    </p:spTree>
    <p:extLst>
      <p:ext uri="{BB962C8B-B14F-4D97-AF65-F5344CB8AC3E}">
        <p14:creationId xmlns:p14="http://schemas.microsoft.com/office/powerpoint/2010/main" val="402921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5663-43CB-487E-834E-D941F5D5ABBF}"/>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38798D5F-61E7-488F-A87F-E7EDF3076583}"/>
              </a:ext>
            </a:extLst>
          </p:cNvPr>
          <p:cNvPicPr>
            <a:picLocks noGrp="1" noChangeAspect="1"/>
          </p:cNvPicPr>
          <p:nvPr>
            <p:ph idx="1"/>
          </p:nvPr>
        </p:nvPicPr>
        <p:blipFill>
          <a:blip r:embed="rId2"/>
          <a:stretch>
            <a:fillRect/>
          </a:stretch>
        </p:blipFill>
        <p:spPr>
          <a:xfrm>
            <a:off x="1476375" y="1858169"/>
            <a:ext cx="9239250" cy="4286250"/>
          </a:xfrm>
          <a:prstGeom prst="rect">
            <a:avLst/>
          </a:prstGeom>
        </p:spPr>
      </p:pic>
    </p:spTree>
    <p:extLst>
      <p:ext uri="{BB962C8B-B14F-4D97-AF65-F5344CB8AC3E}">
        <p14:creationId xmlns:p14="http://schemas.microsoft.com/office/powerpoint/2010/main" val="354025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7A4-375C-4683-95F8-B7D5BB6C3F3C}"/>
              </a:ext>
            </a:extLst>
          </p:cNvPr>
          <p:cNvSpPr>
            <a:spLocks noGrp="1"/>
          </p:cNvSpPr>
          <p:nvPr>
            <p:ph type="title"/>
          </p:nvPr>
        </p:nvSpPr>
        <p:spPr/>
        <p:txBody>
          <a:bodyPr>
            <a:normAutofit/>
          </a:bodyPr>
          <a:lstStyle/>
          <a:p>
            <a:pPr algn="ctr"/>
            <a:r>
              <a:rPr lang="en-AU" sz="4000" dirty="0"/>
              <a:t>Characteristics of Australian appeals from the Trade Marks Registrar</a:t>
            </a:r>
          </a:p>
        </p:txBody>
      </p:sp>
      <p:sp>
        <p:nvSpPr>
          <p:cNvPr id="3" name="Content Placeholder 2">
            <a:extLst>
              <a:ext uri="{FF2B5EF4-FFF2-40B4-BE49-F238E27FC236}">
                <a16:creationId xmlns:a16="http://schemas.microsoft.com/office/drawing/2014/main" id="{49D88923-9AB3-418D-9E62-E17124746F91}"/>
              </a:ext>
            </a:extLst>
          </p:cNvPr>
          <p:cNvSpPr>
            <a:spLocks noGrp="1"/>
          </p:cNvSpPr>
          <p:nvPr>
            <p:ph idx="1"/>
          </p:nvPr>
        </p:nvSpPr>
        <p:spPr>
          <a:xfrm>
            <a:off x="838200" y="1825625"/>
            <a:ext cx="10515600" cy="4351338"/>
          </a:xfrm>
        </p:spPr>
        <p:txBody>
          <a:bodyPr/>
          <a:lstStyle/>
          <a:p>
            <a:pPr marL="514350" indent="-514350">
              <a:buFont typeface="+mj-lt"/>
              <a:buAutoNum type="arabicPeriod"/>
            </a:pPr>
            <a:endParaRPr lang="en-AU" sz="3200" dirty="0"/>
          </a:p>
          <a:p>
            <a:pPr marL="514350" indent="-514350">
              <a:buFont typeface="+mj-lt"/>
              <a:buAutoNum type="arabicPeriod"/>
            </a:pPr>
            <a:r>
              <a:rPr lang="en-AU" sz="3200" dirty="0"/>
              <a:t>An appeal as of right;</a:t>
            </a:r>
          </a:p>
          <a:p>
            <a:pPr marL="514350" indent="-514350">
              <a:buFont typeface="+mj-lt"/>
              <a:buAutoNum type="arabicPeriod"/>
            </a:pPr>
            <a:endParaRPr lang="en-AU" sz="3200" dirty="0"/>
          </a:p>
          <a:p>
            <a:pPr marL="514350" indent="-514350">
              <a:buFont typeface="+mj-lt"/>
              <a:buAutoNum type="arabicPeriod"/>
            </a:pPr>
            <a:r>
              <a:rPr lang="en-AU" sz="3200" dirty="0"/>
              <a:t>A hearing </a:t>
            </a:r>
            <a:r>
              <a:rPr lang="en-AU" sz="3200" i="1" dirty="0"/>
              <a:t>de novo</a:t>
            </a:r>
            <a:r>
              <a:rPr lang="en-AU" sz="3200" dirty="0"/>
              <a:t>;</a:t>
            </a:r>
          </a:p>
          <a:p>
            <a:pPr marL="514350" indent="-514350">
              <a:buFont typeface="+mj-lt"/>
              <a:buAutoNum type="arabicPeriod"/>
            </a:pPr>
            <a:endParaRPr lang="en-AU" sz="3200" dirty="0"/>
          </a:p>
          <a:p>
            <a:pPr marL="514350" indent="-514350">
              <a:buFont typeface="+mj-lt"/>
              <a:buAutoNum type="arabicPeriod"/>
            </a:pPr>
            <a:r>
              <a:rPr lang="en-AU" sz="3200" dirty="0"/>
              <a:t>A choice of Courts: Federal Court or Federal Circuit Court</a:t>
            </a:r>
          </a:p>
          <a:p>
            <a:pPr marL="0" indent="0">
              <a:buNone/>
            </a:pPr>
            <a:r>
              <a:rPr lang="en-AU" i="1" dirty="0"/>
              <a:t>	</a:t>
            </a:r>
          </a:p>
        </p:txBody>
      </p:sp>
    </p:spTree>
    <p:extLst>
      <p:ext uri="{BB962C8B-B14F-4D97-AF65-F5344CB8AC3E}">
        <p14:creationId xmlns:p14="http://schemas.microsoft.com/office/powerpoint/2010/main" val="427435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C985-4B34-4BA1-9A44-954ED443E784}"/>
              </a:ext>
            </a:extLst>
          </p:cNvPr>
          <p:cNvSpPr>
            <a:spLocks noGrp="1"/>
          </p:cNvSpPr>
          <p:nvPr>
            <p:ph type="title"/>
          </p:nvPr>
        </p:nvSpPr>
        <p:spPr/>
        <p:txBody>
          <a:bodyPr/>
          <a:lstStyle/>
          <a:p>
            <a:pPr algn="ctr"/>
            <a:r>
              <a:rPr lang="en-AU" dirty="0"/>
              <a:t>An appeal as of right</a:t>
            </a:r>
          </a:p>
        </p:txBody>
      </p:sp>
      <p:sp>
        <p:nvSpPr>
          <p:cNvPr id="3" name="Content Placeholder 2">
            <a:extLst>
              <a:ext uri="{FF2B5EF4-FFF2-40B4-BE49-F238E27FC236}">
                <a16:creationId xmlns:a16="http://schemas.microsoft.com/office/drawing/2014/main" id="{56F21CD7-80A8-4A9B-8F9C-261A20E9086F}"/>
              </a:ext>
            </a:extLst>
          </p:cNvPr>
          <p:cNvSpPr>
            <a:spLocks noGrp="1"/>
          </p:cNvSpPr>
          <p:nvPr>
            <p:ph idx="1"/>
          </p:nvPr>
        </p:nvSpPr>
        <p:spPr>
          <a:xfrm>
            <a:off x="838200" y="1438275"/>
            <a:ext cx="10515600" cy="5305425"/>
          </a:xfrm>
        </p:spPr>
        <p:txBody>
          <a:bodyPr>
            <a:normAutofit lnSpcReduction="10000"/>
          </a:bodyPr>
          <a:lstStyle/>
          <a:p>
            <a:pPr marL="0" indent="0">
              <a:buNone/>
            </a:pPr>
            <a:r>
              <a:rPr lang="en-AU" sz="2400" i="1" dirty="0"/>
              <a:t>Trade Marks Act </a:t>
            </a:r>
            <a:r>
              <a:rPr lang="en-AU" sz="2400" dirty="0"/>
              <a:t>1995 Cth (</a:t>
            </a:r>
            <a:r>
              <a:rPr lang="en-AU" sz="2400" b="1" dirty="0"/>
              <a:t>TMA</a:t>
            </a:r>
            <a:r>
              <a:rPr lang="en-AU" sz="2400" dirty="0"/>
              <a:t>):</a:t>
            </a:r>
          </a:p>
          <a:p>
            <a:pPr marL="0" indent="0">
              <a:buNone/>
            </a:pPr>
            <a:r>
              <a:rPr lang="en-AU" sz="2000" b="1" dirty="0"/>
              <a:t>Trade mark applications</a:t>
            </a:r>
          </a:p>
          <a:p>
            <a:pPr marL="0" indent="0">
              <a:buNone/>
            </a:pPr>
            <a:r>
              <a:rPr lang="en-AU" sz="2000" dirty="0">
                <a:solidFill>
                  <a:srgbClr val="333333"/>
                </a:solidFill>
                <a:latin typeface="Source Sans Pro" panose="020B0503030403020204" pitchFamily="34" charset="0"/>
              </a:rPr>
              <a:t>	</a:t>
            </a:r>
            <a:r>
              <a:rPr lang="en-AU" sz="2000" dirty="0"/>
              <a:t> </a:t>
            </a:r>
            <a:r>
              <a:rPr lang="en-AU" sz="2000" i="1" dirty="0"/>
              <a:t>s 35:	The applicant may appeal to the </a:t>
            </a:r>
            <a:r>
              <a:rPr lang="en-AU" sz="2000" i="1" u="sng" dirty="0"/>
              <a:t>Federal Court </a:t>
            </a:r>
            <a:r>
              <a:rPr lang="en-AU" sz="2000" i="1" dirty="0"/>
              <a:t>or the </a:t>
            </a:r>
            <a:r>
              <a:rPr lang="en-AU" sz="2000" i="1" u="sng" dirty="0"/>
              <a:t>Federal Circuit Court </a:t>
            </a:r>
            <a:r>
              <a:rPr lang="en-AU" sz="2000" i="1" dirty="0"/>
              <a:t>against 		a decision of the Registrar:</a:t>
            </a:r>
          </a:p>
          <a:p>
            <a:pPr marL="0" indent="0">
              <a:buNone/>
            </a:pPr>
            <a:r>
              <a:rPr lang="en-AU" sz="2000" i="1" dirty="0"/>
              <a:t>                     	(a)  to accept the application subject to conditions or limitations; or</a:t>
            </a:r>
          </a:p>
          <a:p>
            <a:pPr marL="0" indent="0">
              <a:buNone/>
            </a:pPr>
            <a:r>
              <a:rPr lang="en-AU" sz="2000" i="1" dirty="0"/>
              <a:t>                     	(b)  to reject the application.</a:t>
            </a:r>
          </a:p>
          <a:p>
            <a:pPr marL="0" indent="0">
              <a:buNone/>
            </a:pPr>
            <a:r>
              <a:rPr lang="en-AU" sz="2000" b="1" dirty="0"/>
              <a:t>Oppositions to registration</a:t>
            </a:r>
          </a:p>
          <a:p>
            <a:pPr marL="0" indent="0">
              <a:buNone/>
            </a:pPr>
            <a:r>
              <a:rPr lang="en-AU" sz="2000" dirty="0"/>
              <a:t>	</a:t>
            </a:r>
            <a:r>
              <a:rPr lang="en-AU" sz="2000" i="1" dirty="0"/>
              <a:t>s 56:	The applicant or the opponent may appeal to the Federal Court or the Federal 			Circuit Court from a decision of the Registrar under section 55.</a:t>
            </a:r>
          </a:p>
          <a:p>
            <a:pPr marL="0" indent="0">
              <a:buNone/>
            </a:pPr>
            <a:r>
              <a:rPr lang="en-AU" sz="2000" b="1" dirty="0"/>
              <a:t>Oppositions to removal for non-use</a:t>
            </a:r>
          </a:p>
          <a:p>
            <a:pPr marL="0" indent="0">
              <a:buNone/>
            </a:pPr>
            <a:r>
              <a:rPr lang="en-AU" sz="2000" i="1" dirty="0"/>
              <a:t>	s 104	An appeal lies to the Federal Court or the Federal Circuit Court from a decision of 		the Registrar under section 101 or 102.</a:t>
            </a:r>
          </a:p>
          <a:p>
            <a:pPr marL="0" indent="0">
              <a:buNone/>
            </a:pPr>
            <a:endParaRPr lang="en-AU" sz="1800" dirty="0"/>
          </a:p>
          <a:p>
            <a:pPr marL="0" indent="0">
              <a:buNone/>
            </a:pPr>
            <a:r>
              <a:rPr lang="en-AU" sz="1800" dirty="0"/>
              <a:t>See also ss 67, 83(2), 84A - 84D for other decisions of the Registrar which can be appealed to the Federal Court or Federal Circuit Court</a:t>
            </a:r>
          </a:p>
          <a:p>
            <a:pPr marL="0" indent="0">
              <a:buNone/>
            </a:pPr>
            <a:endParaRPr lang="en-AU" sz="2000" i="1" dirty="0"/>
          </a:p>
          <a:p>
            <a:pPr marL="0" indent="0">
              <a:buNone/>
            </a:pPr>
            <a:endParaRPr lang="en-AU" sz="2000" dirty="0"/>
          </a:p>
        </p:txBody>
      </p:sp>
    </p:spTree>
    <p:extLst>
      <p:ext uri="{BB962C8B-B14F-4D97-AF65-F5344CB8AC3E}">
        <p14:creationId xmlns:p14="http://schemas.microsoft.com/office/powerpoint/2010/main" val="383279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E1EF-37BE-41E5-8C3C-EB32739267E7}"/>
              </a:ext>
            </a:extLst>
          </p:cNvPr>
          <p:cNvSpPr>
            <a:spLocks noGrp="1"/>
          </p:cNvSpPr>
          <p:nvPr>
            <p:ph type="title"/>
          </p:nvPr>
        </p:nvSpPr>
        <p:spPr/>
        <p:txBody>
          <a:bodyPr/>
          <a:lstStyle/>
          <a:p>
            <a:pPr algn="ctr"/>
            <a:r>
              <a:rPr lang="en-AU" dirty="0"/>
              <a:t>An appeal as of right</a:t>
            </a:r>
          </a:p>
        </p:txBody>
      </p:sp>
      <p:sp>
        <p:nvSpPr>
          <p:cNvPr id="3" name="Content Placeholder 2">
            <a:extLst>
              <a:ext uri="{FF2B5EF4-FFF2-40B4-BE49-F238E27FC236}">
                <a16:creationId xmlns:a16="http://schemas.microsoft.com/office/drawing/2014/main" id="{C6D0573F-926A-43EC-922D-462D3B987294}"/>
              </a:ext>
            </a:extLst>
          </p:cNvPr>
          <p:cNvSpPr>
            <a:spLocks noGrp="1"/>
          </p:cNvSpPr>
          <p:nvPr>
            <p:ph idx="1"/>
          </p:nvPr>
        </p:nvSpPr>
        <p:spPr>
          <a:xfrm>
            <a:off x="838200" y="1514475"/>
            <a:ext cx="10515600" cy="4662488"/>
          </a:xfrm>
        </p:spPr>
        <p:txBody>
          <a:bodyPr/>
          <a:lstStyle/>
          <a:p>
            <a:pPr marL="0" indent="0">
              <a:buNone/>
            </a:pPr>
            <a:endParaRPr lang="en-AU" dirty="0"/>
          </a:p>
          <a:p>
            <a:pPr marL="0" indent="0">
              <a:buNone/>
            </a:pPr>
            <a:r>
              <a:rPr lang="en-AU" dirty="0"/>
              <a:t>But don’t get it WRONG…. </a:t>
            </a:r>
          </a:p>
          <a:p>
            <a:pPr marL="401638" indent="0">
              <a:buNone/>
            </a:pPr>
            <a:r>
              <a:rPr lang="en-AU" sz="2400" i="1" dirty="0"/>
              <a:t>Federal Court Rules </a:t>
            </a:r>
            <a:r>
              <a:rPr lang="en-AU" sz="2400" dirty="0"/>
              <a:t>2011 Division 34.3 – Intellectual Property</a:t>
            </a:r>
          </a:p>
          <a:p>
            <a:pPr lvl="2"/>
            <a:r>
              <a:rPr lang="en-AU" dirty="0"/>
              <a:t>R 34.24(1) - Notice of Appeal is due </a:t>
            </a:r>
            <a:r>
              <a:rPr lang="en-AU" b="1" dirty="0"/>
              <a:t>21 days </a:t>
            </a:r>
            <a:r>
              <a:rPr lang="en-AU" dirty="0"/>
              <a:t>from the date of the Decision;</a:t>
            </a:r>
          </a:p>
          <a:p>
            <a:pPr lvl="5"/>
            <a:r>
              <a:rPr lang="en-AU" i="1" dirty="0" err="1"/>
              <a:t>Sw</a:t>
            </a:r>
            <a:r>
              <a:rPr lang="en-AU" dirty="0" err="1"/>
              <a:t>o</a:t>
            </a:r>
            <a:r>
              <a:rPr lang="en-AU" i="1" dirty="0" err="1"/>
              <a:t>le</a:t>
            </a:r>
            <a:r>
              <a:rPr lang="en-AU" i="1" dirty="0"/>
              <a:t> Gym Ware Group Pty Ltd v </a:t>
            </a:r>
            <a:r>
              <a:rPr lang="en-AU" i="1" dirty="0" err="1"/>
              <a:t>Swole</a:t>
            </a:r>
            <a:r>
              <a:rPr lang="en-AU" i="1" dirty="0"/>
              <a:t> </a:t>
            </a:r>
            <a:r>
              <a:rPr lang="en-AU" i="1" dirty="0" err="1"/>
              <a:t>O’Clock</a:t>
            </a:r>
            <a:r>
              <a:rPr lang="en-AU" i="1" dirty="0"/>
              <a:t> Ltd </a:t>
            </a:r>
            <a:r>
              <a:rPr lang="en-AU" dirty="0"/>
              <a:t>[2019] FCA 685</a:t>
            </a:r>
          </a:p>
          <a:p>
            <a:pPr lvl="2"/>
            <a:r>
              <a:rPr lang="en-AU" dirty="0"/>
              <a:t>R 34.24(2) - Content of the Notice of Appeal </a:t>
            </a:r>
          </a:p>
          <a:p>
            <a:pPr lvl="5"/>
            <a:r>
              <a:rPr lang="en-AU" dirty="0"/>
              <a:t>note 34.24(2)(e) and R 34.26 re particulars</a:t>
            </a:r>
          </a:p>
          <a:p>
            <a:pPr marL="1143000" lvl="5"/>
            <a:r>
              <a:rPr lang="en-AU" sz="2000" dirty="0"/>
              <a:t>R 34.24(3) - Service on the Registrar and each other party within 5 days of filing</a:t>
            </a:r>
          </a:p>
          <a:p>
            <a:pPr marL="1143000" lvl="5"/>
            <a:r>
              <a:rPr lang="en-AU" sz="2000" dirty="0"/>
              <a:t>R 34.28 – Notice of Cross Appeal</a:t>
            </a:r>
          </a:p>
          <a:p>
            <a:pPr marL="1143000" lvl="5"/>
            <a:r>
              <a:rPr lang="en-AU" sz="2000" dirty="0"/>
              <a:t>R 34.30 – Notice of Contention – essential if you were a successful Opponent</a:t>
            </a:r>
          </a:p>
          <a:p>
            <a:pPr marL="914400" lvl="5" indent="0">
              <a:buNone/>
            </a:pPr>
            <a:endParaRPr lang="en-AU" dirty="0"/>
          </a:p>
          <a:p>
            <a:pPr marL="914400" lvl="5" indent="0">
              <a:buNone/>
            </a:pPr>
            <a:r>
              <a:rPr lang="en-AU" dirty="0"/>
              <a:t> (Notices of Cross Appeal and Contention are due </a:t>
            </a:r>
            <a:r>
              <a:rPr lang="en-AU" b="1" dirty="0"/>
              <a:t>21 days </a:t>
            </a:r>
            <a:r>
              <a:rPr lang="en-AU" dirty="0"/>
              <a:t>after service of Notice of Appeal)</a:t>
            </a:r>
          </a:p>
        </p:txBody>
      </p:sp>
      <p:pic>
        <p:nvPicPr>
          <p:cNvPr id="5" name="Picture 4">
            <a:extLst>
              <a:ext uri="{FF2B5EF4-FFF2-40B4-BE49-F238E27FC236}">
                <a16:creationId xmlns:a16="http://schemas.microsoft.com/office/drawing/2014/main" id="{DF0D31E2-FF87-4970-9D1B-62C1AB89EE65}"/>
              </a:ext>
            </a:extLst>
          </p:cNvPr>
          <p:cNvPicPr>
            <a:picLocks noChangeAspect="1"/>
          </p:cNvPicPr>
          <p:nvPr/>
        </p:nvPicPr>
        <p:blipFill>
          <a:blip r:embed="rId3"/>
          <a:stretch>
            <a:fillRect/>
          </a:stretch>
        </p:blipFill>
        <p:spPr>
          <a:xfrm>
            <a:off x="8882742" y="359520"/>
            <a:ext cx="2662335" cy="2662335"/>
          </a:xfrm>
          <a:prstGeom prst="rect">
            <a:avLst/>
          </a:prstGeom>
        </p:spPr>
      </p:pic>
    </p:spTree>
    <p:extLst>
      <p:ext uri="{BB962C8B-B14F-4D97-AF65-F5344CB8AC3E}">
        <p14:creationId xmlns:p14="http://schemas.microsoft.com/office/powerpoint/2010/main" val="240692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6762-2DAB-4D17-95C3-D057200F4180}"/>
              </a:ext>
            </a:extLst>
          </p:cNvPr>
          <p:cNvSpPr>
            <a:spLocks noGrp="1"/>
          </p:cNvSpPr>
          <p:nvPr>
            <p:ph type="title"/>
          </p:nvPr>
        </p:nvSpPr>
        <p:spPr>
          <a:xfrm>
            <a:off x="838200" y="365126"/>
            <a:ext cx="10515600" cy="958850"/>
          </a:xfrm>
        </p:spPr>
        <p:txBody>
          <a:bodyPr>
            <a:normAutofit fontScale="90000"/>
          </a:bodyPr>
          <a:lstStyle/>
          <a:p>
            <a:pPr algn="ctr"/>
            <a:br>
              <a:rPr lang="en-AU" dirty="0"/>
            </a:br>
            <a:r>
              <a:rPr lang="en-AU" dirty="0"/>
              <a:t>A hearing </a:t>
            </a:r>
            <a:r>
              <a:rPr lang="en-AU" i="1" dirty="0"/>
              <a:t>de novo</a:t>
            </a:r>
            <a:br>
              <a:rPr lang="en-AU" i="1" dirty="0"/>
            </a:br>
            <a:r>
              <a:rPr lang="en-AU" sz="3600" dirty="0"/>
              <a:t>Evidence</a:t>
            </a:r>
            <a:br>
              <a:rPr lang="en-AU" sz="3600" dirty="0"/>
            </a:br>
            <a:endParaRPr lang="en-AU" sz="3600" dirty="0"/>
          </a:p>
        </p:txBody>
      </p:sp>
      <p:sp>
        <p:nvSpPr>
          <p:cNvPr id="3" name="Content Placeholder 2">
            <a:extLst>
              <a:ext uri="{FF2B5EF4-FFF2-40B4-BE49-F238E27FC236}">
                <a16:creationId xmlns:a16="http://schemas.microsoft.com/office/drawing/2014/main" id="{A05E9EE2-DA65-4FFC-919E-8F13E5D003FC}"/>
              </a:ext>
            </a:extLst>
          </p:cNvPr>
          <p:cNvSpPr>
            <a:spLocks noGrp="1"/>
          </p:cNvSpPr>
          <p:nvPr>
            <p:ph idx="1"/>
          </p:nvPr>
        </p:nvSpPr>
        <p:spPr>
          <a:xfrm>
            <a:off x="838200" y="1495425"/>
            <a:ext cx="10515600" cy="4997450"/>
          </a:xfrm>
        </p:spPr>
        <p:txBody>
          <a:bodyPr>
            <a:normAutofit fontScale="92500" lnSpcReduction="20000"/>
          </a:bodyPr>
          <a:lstStyle/>
          <a:p>
            <a:pPr marL="0" indent="0">
              <a:buNone/>
            </a:pPr>
            <a:r>
              <a:rPr lang="en-AU" dirty="0"/>
              <a:t>New GROUNDS and new EVIDENCE can be introduced.</a:t>
            </a:r>
          </a:p>
          <a:p>
            <a:pPr marL="0" indent="0">
              <a:buNone/>
            </a:pPr>
            <a:endParaRPr lang="en-AU" dirty="0"/>
          </a:p>
          <a:p>
            <a:r>
              <a:rPr lang="en-AU" dirty="0"/>
              <a:t>Evidence</a:t>
            </a:r>
          </a:p>
          <a:p>
            <a:pPr marL="457200" lvl="1" indent="0">
              <a:buNone/>
            </a:pPr>
            <a:r>
              <a:rPr lang="en-AU" dirty="0"/>
              <a:t>The Rules of Evidence do </a:t>
            </a:r>
            <a:r>
              <a:rPr lang="en-AU" b="1" dirty="0"/>
              <a:t>not apply in the Registry</a:t>
            </a:r>
            <a:r>
              <a:rPr lang="en-AU" dirty="0"/>
              <a:t>: </a:t>
            </a:r>
          </a:p>
          <a:p>
            <a:pPr marL="914400" lvl="2" indent="0">
              <a:buNone/>
            </a:pPr>
            <a:r>
              <a:rPr lang="en-AU" dirty="0"/>
              <a:t>Denning  J - </a:t>
            </a:r>
            <a:r>
              <a:rPr lang="en-AU" i="1" dirty="0"/>
              <a:t>“A tribunal is the master of its own procedure, provided that the rules of natural justice are applied… Tribunals are entitled to act on any material that is logically probative…”: </a:t>
            </a:r>
          </a:p>
          <a:p>
            <a:pPr marL="914400" lvl="2" indent="0">
              <a:buNone/>
            </a:pPr>
            <a:r>
              <a:rPr lang="en-AU" i="1" dirty="0"/>
              <a:t>TA Miller v Minister for Housing (1968) </a:t>
            </a:r>
            <a:r>
              <a:rPr lang="en-AU" dirty="0"/>
              <a:t>1 WLR 992</a:t>
            </a:r>
          </a:p>
          <a:p>
            <a:pPr marL="914400" lvl="2" indent="0">
              <a:buNone/>
            </a:pPr>
            <a:endParaRPr lang="en-AU" dirty="0"/>
          </a:p>
          <a:p>
            <a:pPr marL="914400" lvl="2" indent="0">
              <a:buNone/>
            </a:pPr>
            <a:r>
              <a:rPr lang="en-AU" dirty="0"/>
              <a:t>TMR 21.15(4) – </a:t>
            </a:r>
            <a:r>
              <a:rPr lang="en-AU" i="1" dirty="0"/>
              <a:t>The Registrar is not bound by the rules of evidence ….. </a:t>
            </a:r>
          </a:p>
          <a:p>
            <a:pPr marL="914400" lvl="2" indent="0">
              <a:buNone/>
            </a:pPr>
            <a:endParaRPr lang="en-AU" i="1" dirty="0"/>
          </a:p>
          <a:p>
            <a:pPr lvl="3"/>
            <a:r>
              <a:rPr lang="en-AU" sz="2000" dirty="0"/>
              <a:t>Evidence is usually given in writing by </a:t>
            </a:r>
            <a:r>
              <a:rPr lang="en-AU" sz="2000" u="sng" dirty="0"/>
              <a:t>simple declaration</a:t>
            </a:r>
            <a:r>
              <a:rPr lang="en-AU" sz="2000" dirty="0"/>
              <a:t>;</a:t>
            </a:r>
          </a:p>
          <a:p>
            <a:pPr lvl="3"/>
            <a:r>
              <a:rPr lang="en-AU" sz="2000" dirty="0"/>
              <a:t>Social media, the Internet Archive (Wayback Machine), Google Analytics are admissible  </a:t>
            </a:r>
            <a:r>
              <a:rPr lang="en-AU" sz="2000" u="sng" dirty="0"/>
              <a:t>subject to their probity </a:t>
            </a:r>
            <a:r>
              <a:rPr lang="en-AU" sz="2000" dirty="0"/>
              <a:t>in the instant case:</a:t>
            </a:r>
            <a:endParaRPr lang="en-AU" sz="2000" dirty="0">
              <a:highlight>
                <a:srgbClr val="FFFF00"/>
              </a:highlight>
            </a:endParaRPr>
          </a:p>
          <a:p>
            <a:pPr marL="285750" lvl="3" indent="0">
              <a:buNone/>
            </a:pPr>
            <a:endParaRPr lang="en-AU" i="1" dirty="0"/>
          </a:p>
          <a:p>
            <a:pPr marL="285750" lvl="3" indent="0">
              <a:buNone/>
            </a:pPr>
            <a:r>
              <a:rPr lang="en-AU" sz="2000" i="1" dirty="0"/>
              <a:t>“Where the Wayback Machine reveals a document, I accept that it is prima facie evidence (though rebuttable) as to the existence of that document and the veracity of what it contains (including the date of same).” </a:t>
            </a:r>
          </a:p>
          <a:p>
            <a:pPr marL="285750" lvl="3" indent="0">
              <a:buNone/>
            </a:pPr>
            <a:r>
              <a:rPr lang="en-US" sz="2000" i="1" u="sng" dirty="0">
                <a:hlinkClick r:id="rId3"/>
              </a:rPr>
              <a:t>CSL Ltd v Capital </a:t>
            </a:r>
            <a:r>
              <a:rPr lang="en-US" sz="2000" i="1" u="sng" dirty="0" err="1">
                <a:hlinkClick r:id="rId3"/>
              </a:rPr>
              <a:t>Securitisation</a:t>
            </a:r>
            <a:r>
              <a:rPr lang="en-US" sz="2000" i="1" u="sng" dirty="0">
                <a:hlinkClick r:id="rId3"/>
              </a:rPr>
              <a:t> (Holdings) Pty</a:t>
            </a:r>
            <a:r>
              <a:rPr lang="en-US" sz="2000" u="sng" dirty="0">
                <a:hlinkClick r:id="rId3"/>
              </a:rPr>
              <a:t> [2010] ATMO 42</a:t>
            </a:r>
            <a:r>
              <a:rPr lang="en-US" sz="2000" u="sng" dirty="0"/>
              <a:t> </a:t>
            </a:r>
            <a:r>
              <a:rPr lang="en-US" sz="2000" dirty="0"/>
              <a:t>at [15]</a:t>
            </a:r>
            <a:endParaRPr lang="en-AU" sz="2000" dirty="0"/>
          </a:p>
        </p:txBody>
      </p:sp>
      <p:pic>
        <p:nvPicPr>
          <p:cNvPr id="5" name="Picture 4">
            <a:extLst>
              <a:ext uri="{FF2B5EF4-FFF2-40B4-BE49-F238E27FC236}">
                <a16:creationId xmlns:a16="http://schemas.microsoft.com/office/drawing/2014/main" id="{C1FFD760-D6AC-48BD-9D74-BC3868201309}"/>
              </a:ext>
            </a:extLst>
          </p:cNvPr>
          <p:cNvPicPr>
            <a:picLocks noChangeAspect="1"/>
          </p:cNvPicPr>
          <p:nvPr/>
        </p:nvPicPr>
        <p:blipFill>
          <a:blip r:embed="rId4"/>
          <a:stretch>
            <a:fillRect/>
          </a:stretch>
        </p:blipFill>
        <p:spPr>
          <a:xfrm>
            <a:off x="8364310" y="252996"/>
            <a:ext cx="1733550" cy="2638425"/>
          </a:xfrm>
          <a:prstGeom prst="rect">
            <a:avLst/>
          </a:prstGeom>
        </p:spPr>
      </p:pic>
    </p:spTree>
    <p:extLst>
      <p:ext uri="{BB962C8B-B14F-4D97-AF65-F5344CB8AC3E}">
        <p14:creationId xmlns:p14="http://schemas.microsoft.com/office/powerpoint/2010/main" val="326464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DB6C-23D2-441C-8F53-FA2DFDA3A4F7}"/>
              </a:ext>
            </a:extLst>
          </p:cNvPr>
          <p:cNvSpPr>
            <a:spLocks noGrp="1"/>
          </p:cNvSpPr>
          <p:nvPr>
            <p:ph type="title"/>
          </p:nvPr>
        </p:nvSpPr>
        <p:spPr/>
        <p:txBody>
          <a:bodyPr/>
          <a:lstStyle/>
          <a:p>
            <a:pPr algn="ctr"/>
            <a:r>
              <a:rPr lang="en-AU" dirty="0"/>
              <a:t>A hearing </a:t>
            </a:r>
            <a:r>
              <a:rPr lang="en-AU" i="1" dirty="0"/>
              <a:t>de novo</a:t>
            </a:r>
            <a:br>
              <a:rPr lang="en-AU" i="1" dirty="0"/>
            </a:br>
            <a:r>
              <a:rPr lang="en-AU" sz="3600" dirty="0"/>
              <a:t>Evidence</a:t>
            </a:r>
            <a:endParaRPr lang="en-AU" dirty="0"/>
          </a:p>
        </p:txBody>
      </p:sp>
      <p:sp>
        <p:nvSpPr>
          <p:cNvPr id="3" name="Content Placeholder 2">
            <a:extLst>
              <a:ext uri="{FF2B5EF4-FFF2-40B4-BE49-F238E27FC236}">
                <a16:creationId xmlns:a16="http://schemas.microsoft.com/office/drawing/2014/main" id="{FD887796-FAFC-46E3-948D-B3D66F047C18}"/>
              </a:ext>
            </a:extLst>
          </p:cNvPr>
          <p:cNvSpPr>
            <a:spLocks noGrp="1"/>
          </p:cNvSpPr>
          <p:nvPr>
            <p:ph idx="1"/>
          </p:nvPr>
        </p:nvSpPr>
        <p:spPr>
          <a:xfrm>
            <a:off x="838200" y="1809750"/>
            <a:ext cx="10515600" cy="4367213"/>
          </a:xfrm>
        </p:spPr>
        <p:txBody>
          <a:bodyPr>
            <a:normAutofit fontScale="25000" lnSpcReduction="20000"/>
          </a:bodyPr>
          <a:lstStyle/>
          <a:p>
            <a:pPr marL="114300" lvl="4" indent="0" defTabSz="742950">
              <a:buNone/>
            </a:pPr>
            <a:r>
              <a:rPr lang="en-AU" sz="7200" dirty="0"/>
              <a:t>The Rules of Evidence </a:t>
            </a:r>
            <a:r>
              <a:rPr lang="en-AU" sz="7200" b="1" dirty="0"/>
              <a:t>do apply in the Court</a:t>
            </a:r>
          </a:p>
          <a:p>
            <a:pPr marL="1200150" lvl="5" defTabSz="742950"/>
            <a:r>
              <a:rPr lang="en-AU" sz="7200" dirty="0"/>
              <a:t>Evidence is usually given </a:t>
            </a:r>
            <a:r>
              <a:rPr lang="en-AU" sz="7200" u="sng" dirty="0"/>
              <a:t>on affidavit </a:t>
            </a:r>
            <a:r>
              <a:rPr lang="en-AU" sz="7200" dirty="0"/>
              <a:t>with </a:t>
            </a:r>
            <a:r>
              <a:rPr lang="en-AU" sz="7200" u="sng" dirty="0"/>
              <a:t>a right of cross examination </a:t>
            </a:r>
            <a:r>
              <a:rPr lang="en-AU" sz="7200" dirty="0"/>
              <a:t>(</a:t>
            </a:r>
            <a:r>
              <a:rPr lang="en-AU" sz="7200" i="1" dirty="0"/>
              <a:t>viva voce </a:t>
            </a:r>
            <a:r>
              <a:rPr lang="en-AU" sz="7200" dirty="0"/>
              <a:t>for credit issues) </a:t>
            </a:r>
          </a:p>
          <a:p>
            <a:pPr marL="514350" lvl="4" indent="0" defTabSz="742950">
              <a:buNone/>
            </a:pPr>
            <a:r>
              <a:rPr lang="en-AU" sz="7200" i="1" dirty="0"/>
              <a:t>	</a:t>
            </a:r>
          </a:p>
          <a:p>
            <a:pPr marL="514350" lvl="4" indent="0" defTabSz="742950">
              <a:buNone/>
            </a:pPr>
            <a:r>
              <a:rPr lang="en-AU" sz="7200" i="1" dirty="0"/>
              <a:t>Evidence Act </a:t>
            </a:r>
            <a:r>
              <a:rPr lang="en-AU" sz="7200" dirty="0"/>
              <a:t>1995 Cth (aka the </a:t>
            </a:r>
            <a:r>
              <a:rPr lang="en-AU" sz="7200" i="1" dirty="0"/>
              <a:t>Uniform Evidence Law</a:t>
            </a:r>
            <a:r>
              <a:rPr lang="en-AU" sz="7200" dirty="0"/>
              <a:t>) </a:t>
            </a:r>
          </a:p>
          <a:p>
            <a:pPr marL="514350" lvl="4" indent="0" defTabSz="742950">
              <a:buNone/>
            </a:pPr>
            <a:r>
              <a:rPr lang="en-AU" sz="7200" dirty="0"/>
              <a:t>A delicate dance:</a:t>
            </a:r>
          </a:p>
          <a:p>
            <a:pPr marL="1314450" lvl="5" indent="-342900" defTabSz="742950"/>
            <a:r>
              <a:rPr lang="en-AU" sz="7200" dirty="0"/>
              <a:t>S 59 - the rule against hearsay &amp; s 69 - the business record exception;</a:t>
            </a:r>
          </a:p>
          <a:p>
            <a:pPr marL="1314450" lvl="5" indent="-342900" defTabSz="742950"/>
            <a:r>
              <a:rPr lang="en-AU" sz="7200" dirty="0"/>
              <a:t>S 76 - the rule against opinion evidence &amp; s 79 - the expert witness exception</a:t>
            </a:r>
          </a:p>
          <a:p>
            <a:pPr marL="1314450" lvl="5" indent="-342900" defTabSz="742950"/>
            <a:r>
              <a:rPr lang="en-AU" sz="7200" dirty="0"/>
              <a:t>SS  135 &amp; 136 - the discretion to exclude or limit evidence </a:t>
            </a:r>
          </a:p>
          <a:p>
            <a:pPr marL="1314450" lvl="5" indent="-342900" defTabSz="742950"/>
            <a:r>
              <a:rPr lang="en-AU" sz="7200" dirty="0"/>
              <a:t>SS 146 &amp; 147 – evidence and documents produced by processes, machine and other devices</a:t>
            </a:r>
          </a:p>
          <a:p>
            <a:pPr marL="1314450" lvl="5" indent="-342900" defTabSz="742950"/>
            <a:r>
              <a:rPr lang="en-AU" sz="7200" dirty="0"/>
              <a:t>S 190 – Waiver of the rules of evidence	</a:t>
            </a:r>
          </a:p>
          <a:p>
            <a:pPr marL="1314450" lvl="5" indent="-342900" defTabSz="742950"/>
            <a:endParaRPr lang="en-AU" sz="7200" dirty="0"/>
          </a:p>
          <a:p>
            <a:pPr marL="514350" lvl="5" indent="0" defTabSz="742950">
              <a:buNone/>
            </a:pPr>
            <a:r>
              <a:rPr lang="en-AU" sz="7200" dirty="0"/>
              <a:t>Social media, the Internet Archive (Wayback Machine) and Google Analytics explore the boundaries of admissibility:</a:t>
            </a:r>
          </a:p>
          <a:p>
            <a:pPr marL="971550" lvl="5" indent="0" defTabSz="742950">
              <a:buNone/>
            </a:pPr>
            <a:r>
              <a:rPr lang="en-AU" sz="7200" i="1" u="sng" dirty="0">
                <a:hlinkClick r:id="rId3"/>
              </a:rPr>
              <a:t> </a:t>
            </a:r>
          </a:p>
          <a:p>
            <a:pPr marL="971550" lvl="5" indent="0" defTabSz="742950">
              <a:buNone/>
            </a:pPr>
            <a:r>
              <a:rPr lang="en-AU" sz="6400" i="1" u="sng" dirty="0">
                <a:hlinkClick r:id="rId3"/>
              </a:rPr>
              <a:t>Rodney Jane Racing Pty Ltd v Monster Energy Company</a:t>
            </a:r>
            <a:r>
              <a:rPr lang="en-AU" sz="6400" u="sng" dirty="0">
                <a:hlinkClick r:id="rId3"/>
              </a:rPr>
              <a:t>  (2019) 142 IPR 275; [2019] FCA 923</a:t>
            </a:r>
            <a:r>
              <a:rPr lang="en-AU" sz="6400" u="sng" dirty="0"/>
              <a:t> </a:t>
            </a:r>
            <a:r>
              <a:rPr lang="en-AU" sz="6400" dirty="0"/>
              <a:t>(June 2019)</a:t>
            </a:r>
          </a:p>
          <a:p>
            <a:pPr marL="971550" lvl="5" indent="0" defTabSz="742950">
              <a:buNone/>
            </a:pPr>
            <a:r>
              <a:rPr lang="en-AU" sz="6400" i="1" u="sng" dirty="0">
                <a:hlinkClick r:id="rId4"/>
              </a:rPr>
              <a:t>Dyno Nobel Inc v Orica Explosives Technology Pty Ltd</a:t>
            </a:r>
            <a:r>
              <a:rPr lang="en-AU" sz="6400" u="sng" dirty="0">
                <a:hlinkClick r:id="rId4"/>
              </a:rPr>
              <a:t> [2019] FCA 1552</a:t>
            </a:r>
            <a:r>
              <a:rPr lang="en-AU" sz="6400" u="sng" dirty="0"/>
              <a:t> (</a:t>
            </a:r>
            <a:r>
              <a:rPr lang="en-AU" sz="6400" dirty="0"/>
              <a:t>September 2019)</a:t>
            </a:r>
            <a:endParaRPr lang="en-AU" sz="6400" u="sng" dirty="0"/>
          </a:p>
          <a:p>
            <a:pPr marL="971550" lvl="5" indent="0" defTabSz="742950">
              <a:buNone/>
            </a:pPr>
            <a:r>
              <a:rPr lang="en-AU" sz="6400" i="1" u="sng" dirty="0">
                <a:hlinkClick r:id="rId5"/>
              </a:rPr>
              <a:t>Pinnacle Runway Pty Ltd v </a:t>
            </a:r>
            <a:r>
              <a:rPr lang="en-AU" sz="6400" i="1" u="sng" dirty="0" err="1">
                <a:hlinkClick r:id="rId5"/>
              </a:rPr>
              <a:t>Triangl</a:t>
            </a:r>
            <a:r>
              <a:rPr lang="en-AU" sz="6400" i="1" u="sng" dirty="0">
                <a:hlinkClick r:id="rId5"/>
              </a:rPr>
              <a:t> Ltd</a:t>
            </a:r>
            <a:r>
              <a:rPr lang="en-AU" sz="6400" u="sng" dirty="0">
                <a:hlinkClick r:id="rId5"/>
              </a:rPr>
              <a:t> [2019] FCA 1662</a:t>
            </a:r>
            <a:r>
              <a:rPr lang="en-AU" sz="6400" u="sng" dirty="0"/>
              <a:t> </a:t>
            </a:r>
            <a:r>
              <a:rPr lang="en-AU" sz="6400" dirty="0"/>
              <a:t>(October 2019)</a:t>
            </a:r>
          </a:p>
          <a:p>
            <a:pPr marL="971550" lvl="5" indent="0" defTabSz="742950">
              <a:buNone/>
            </a:pPr>
            <a:r>
              <a:rPr lang="en-AU" sz="2400" dirty="0"/>
              <a:t>		</a:t>
            </a:r>
          </a:p>
          <a:p>
            <a:pPr marL="1200150" lvl="5" defTabSz="742950"/>
            <a:endParaRPr lang="en-AU" dirty="0">
              <a:solidFill>
                <a:srgbClr val="FF0000"/>
              </a:solidFill>
            </a:endParaRPr>
          </a:p>
          <a:p>
            <a:pPr marL="971550" lvl="5" indent="0" defTabSz="742950">
              <a:buNone/>
            </a:pPr>
            <a:r>
              <a:rPr lang="en-AU" i="1" dirty="0">
                <a:solidFill>
                  <a:srgbClr val="FF0000"/>
                </a:solidFill>
              </a:rPr>
              <a:t>	</a:t>
            </a:r>
          </a:p>
          <a:p>
            <a:endParaRPr lang="en-AU" dirty="0"/>
          </a:p>
        </p:txBody>
      </p:sp>
    </p:spTree>
    <p:extLst>
      <p:ext uri="{BB962C8B-B14F-4D97-AF65-F5344CB8AC3E}">
        <p14:creationId xmlns:p14="http://schemas.microsoft.com/office/powerpoint/2010/main" val="376158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4F7E-DD5F-48BB-9154-84FC53AA68B2}"/>
              </a:ext>
            </a:extLst>
          </p:cNvPr>
          <p:cNvSpPr>
            <a:spLocks noGrp="1"/>
          </p:cNvSpPr>
          <p:nvPr>
            <p:ph type="title"/>
          </p:nvPr>
        </p:nvSpPr>
        <p:spPr/>
        <p:txBody>
          <a:bodyPr/>
          <a:lstStyle/>
          <a:p>
            <a:pPr algn="ctr"/>
            <a:r>
              <a:rPr lang="en-AU" dirty="0"/>
              <a:t>A hearing </a:t>
            </a:r>
            <a:r>
              <a:rPr lang="en-AU" i="1" dirty="0"/>
              <a:t>de novo</a:t>
            </a:r>
            <a:br>
              <a:rPr lang="en-AU" i="1" dirty="0"/>
            </a:br>
            <a:r>
              <a:rPr lang="en-AU" sz="3600" dirty="0"/>
              <a:t>weight given to the Registrar’s decision</a:t>
            </a:r>
          </a:p>
        </p:txBody>
      </p:sp>
      <p:sp>
        <p:nvSpPr>
          <p:cNvPr id="3" name="Content Placeholder 2">
            <a:extLst>
              <a:ext uri="{FF2B5EF4-FFF2-40B4-BE49-F238E27FC236}">
                <a16:creationId xmlns:a16="http://schemas.microsoft.com/office/drawing/2014/main" id="{E7A1FF94-1291-4B0D-AF41-4E80D803AE2D}"/>
              </a:ext>
            </a:extLst>
          </p:cNvPr>
          <p:cNvSpPr>
            <a:spLocks noGrp="1"/>
          </p:cNvSpPr>
          <p:nvPr>
            <p:ph idx="1"/>
          </p:nvPr>
        </p:nvSpPr>
        <p:spPr/>
        <p:txBody>
          <a:bodyPr/>
          <a:lstStyle/>
          <a:p>
            <a:pPr marL="0" indent="0">
              <a:buNone/>
            </a:pPr>
            <a:endParaRPr lang="en-AU" dirty="0"/>
          </a:p>
          <a:p>
            <a:pPr marL="0" indent="0">
              <a:buNone/>
            </a:pPr>
            <a:r>
              <a:rPr lang="en-AU" dirty="0"/>
              <a:t>No presumption in favour of the correctness of the Registrar’s decision, though due weight will be given to the opinion of the Registrar as that of a skilled and experienced person.</a:t>
            </a:r>
          </a:p>
          <a:p>
            <a:pPr marL="0" indent="0">
              <a:buNone/>
            </a:pPr>
            <a:r>
              <a:rPr lang="en-AU" sz="2400" dirty="0"/>
              <a:t>	</a:t>
            </a:r>
            <a:r>
              <a:rPr lang="en-AU" sz="2400" i="1" dirty="0"/>
              <a:t>Eclipse Sleep Products v Registrar of Trade Marks </a:t>
            </a:r>
            <a:r>
              <a:rPr lang="en-AU" sz="2400" dirty="0"/>
              <a:t>(1957) 99 CLR 300 at 308</a:t>
            </a:r>
          </a:p>
        </p:txBody>
      </p:sp>
      <p:pic>
        <p:nvPicPr>
          <p:cNvPr id="4" name="Picture 3">
            <a:extLst>
              <a:ext uri="{FF2B5EF4-FFF2-40B4-BE49-F238E27FC236}">
                <a16:creationId xmlns:a16="http://schemas.microsoft.com/office/drawing/2014/main" id="{4BA51242-8A47-44F5-AA4F-521BA1B19636}"/>
              </a:ext>
            </a:extLst>
          </p:cNvPr>
          <p:cNvPicPr>
            <a:picLocks noChangeAspect="1"/>
          </p:cNvPicPr>
          <p:nvPr/>
        </p:nvPicPr>
        <p:blipFill>
          <a:blip r:embed="rId2"/>
          <a:stretch>
            <a:fillRect/>
          </a:stretch>
        </p:blipFill>
        <p:spPr>
          <a:xfrm>
            <a:off x="4450701" y="4411970"/>
            <a:ext cx="2894949" cy="1988830"/>
          </a:xfrm>
          <a:prstGeom prst="rect">
            <a:avLst/>
          </a:prstGeom>
        </p:spPr>
      </p:pic>
    </p:spTree>
    <p:extLst>
      <p:ext uri="{BB962C8B-B14F-4D97-AF65-F5344CB8AC3E}">
        <p14:creationId xmlns:p14="http://schemas.microsoft.com/office/powerpoint/2010/main" val="122895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A4BF-7255-4D2D-9B81-9A7ACFDA99ED}"/>
              </a:ext>
            </a:extLst>
          </p:cNvPr>
          <p:cNvSpPr>
            <a:spLocks noGrp="1"/>
          </p:cNvSpPr>
          <p:nvPr>
            <p:ph type="title"/>
          </p:nvPr>
        </p:nvSpPr>
        <p:spPr/>
        <p:txBody>
          <a:bodyPr/>
          <a:lstStyle/>
          <a:p>
            <a:pPr algn="ctr"/>
            <a:r>
              <a:rPr lang="en-AU" dirty="0"/>
              <a:t>A choice of Courts</a:t>
            </a:r>
            <a:br>
              <a:rPr lang="en-AU" dirty="0"/>
            </a:br>
            <a:r>
              <a:rPr lang="en-AU" sz="3600" dirty="0"/>
              <a:t>Federal Court of Australia</a:t>
            </a:r>
            <a:endParaRPr lang="en-AU" dirty="0"/>
          </a:p>
        </p:txBody>
      </p:sp>
      <p:sp>
        <p:nvSpPr>
          <p:cNvPr id="3" name="Content Placeholder 2">
            <a:extLst>
              <a:ext uri="{FF2B5EF4-FFF2-40B4-BE49-F238E27FC236}">
                <a16:creationId xmlns:a16="http://schemas.microsoft.com/office/drawing/2014/main" id="{D2F43B55-342C-4E41-B871-C7C55A433415}"/>
              </a:ext>
            </a:extLst>
          </p:cNvPr>
          <p:cNvSpPr>
            <a:spLocks noGrp="1"/>
          </p:cNvSpPr>
          <p:nvPr>
            <p:ph idx="1"/>
          </p:nvPr>
        </p:nvSpPr>
        <p:spPr/>
        <p:txBody>
          <a:bodyPr>
            <a:normAutofit/>
          </a:bodyPr>
          <a:lstStyle/>
          <a:p>
            <a:pPr marL="0" indent="0">
              <a:buNone/>
            </a:pPr>
            <a:endParaRPr lang="en-AU" dirty="0"/>
          </a:p>
          <a:p>
            <a:pPr marL="0" indent="0">
              <a:buNone/>
            </a:pPr>
            <a:r>
              <a:rPr lang="en-AU" dirty="0"/>
              <a:t>Federal Court of Australia (since 1976) – “the Rolls Royce”</a:t>
            </a:r>
          </a:p>
          <a:p>
            <a:pPr lvl="1"/>
            <a:r>
              <a:rPr lang="en-AU" dirty="0"/>
              <a:t>Intellectual Property Rules in Div. 34.4 </a:t>
            </a:r>
          </a:p>
          <a:p>
            <a:pPr lvl="1"/>
            <a:r>
              <a:rPr lang="en-AU" dirty="0"/>
              <a:t> Intellectual Property National Practice Area  - Greenwood, Nicholas, Yates JJ (+ 40 in most States and NT)</a:t>
            </a:r>
          </a:p>
          <a:p>
            <a:pPr lvl="1"/>
            <a:r>
              <a:rPr lang="en-AU" dirty="0"/>
              <a:t>12 – 18 months to a hearing; decision in 3 to 12 months</a:t>
            </a:r>
          </a:p>
          <a:p>
            <a:pPr lvl="1"/>
            <a:r>
              <a:rPr lang="en-AU" dirty="0"/>
              <a:t>Intellectual Property Practice Note (IP-1) </a:t>
            </a:r>
            <a:r>
              <a:rPr lang="en-AU" dirty="0">
                <a:hlinkClick r:id="rId2"/>
              </a:rPr>
              <a:t>https://www.fedcourt.gov.au/law-and-practice/practice-documents/practice-notes/ip-1</a:t>
            </a:r>
            <a:endParaRPr lang="en-AU" dirty="0"/>
          </a:p>
          <a:p>
            <a:pPr lvl="1"/>
            <a:r>
              <a:rPr lang="en-AU" dirty="0"/>
              <a:t>2018/2019 Intellectual Property filings = 182 (incl. appeals:3.02%) </a:t>
            </a:r>
          </a:p>
        </p:txBody>
      </p:sp>
      <p:pic>
        <p:nvPicPr>
          <p:cNvPr id="4" name="Picture 3">
            <a:extLst>
              <a:ext uri="{FF2B5EF4-FFF2-40B4-BE49-F238E27FC236}">
                <a16:creationId xmlns:a16="http://schemas.microsoft.com/office/drawing/2014/main" id="{F054D8C6-FE37-4B2C-8F23-F7D767D36285}"/>
              </a:ext>
            </a:extLst>
          </p:cNvPr>
          <p:cNvPicPr>
            <a:picLocks noChangeAspect="1"/>
          </p:cNvPicPr>
          <p:nvPr/>
        </p:nvPicPr>
        <p:blipFill>
          <a:blip r:embed="rId3"/>
          <a:stretch>
            <a:fillRect/>
          </a:stretch>
        </p:blipFill>
        <p:spPr>
          <a:xfrm>
            <a:off x="9255966" y="233849"/>
            <a:ext cx="2561133" cy="2975882"/>
          </a:xfrm>
          <a:prstGeom prst="rect">
            <a:avLst/>
          </a:prstGeom>
        </p:spPr>
      </p:pic>
    </p:spTree>
    <p:extLst>
      <p:ext uri="{BB962C8B-B14F-4D97-AF65-F5344CB8AC3E}">
        <p14:creationId xmlns:p14="http://schemas.microsoft.com/office/powerpoint/2010/main" val="85069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60F0-223D-4FF1-87C7-BE84815C9AB2}"/>
              </a:ext>
            </a:extLst>
          </p:cNvPr>
          <p:cNvSpPr>
            <a:spLocks noGrp="1"/>
          </p:cNvSpPr>
          <p:nvPr>
            <p:ph type="title"/>
          </p:nvPr>
        </p:nvSpPr>
        <p:spPr/>
        <p:txBody>
          <a:bodyPr/>
          <a:lstStyle/>
          <a:p>
            <a:pPr algn="ctr"/>
            <a:r>
              <a:rPr lang="en-AU" dirty="0"/>
              <a:t>A choice of Courts</a:t>
            </a:r>
            <a:br>
              <a:rPr lang="en-AU" dirty="0"/>
            </a:br>
            <a:r>
              <a:rPr lang="en-AU" sz="3600" dirty="0">
                <a:solidFill>
                  <a:prstClr val="black"/>
                </a:solidFill>
              </a:rPr>
              <a:t>Federal Circuit Court of Australia</a:t>
            </a:r>
            <a:endParaRPr lang="en-AU" dirty="0"/>
          </a:p>
        </p:txBody>
      </p:sp>
      <p:sp>
        <p:nvSpPr>
          <p:cNvPr id="3" name="Content Placeholder 2">
            <a:extLst>
              <a:ext uri="{FF2B5EF4-FFF2-40B4-BE49-F238E27FC236}">
                <a16:creationId xmlns:a16="http://schemas.microsoft.com/office/drawing/2014/main" id="{12079882-B904-48CB-9F76-6FBB12A79E3E}"/>
              </a:ext>
            </a:extLst>
          </p:cNvPr>
          <p:cNvSpPr>
            <a:spLocks noGrp="1"/>
          </p:cNvSpPr>
          <p:nvPr>
            <p:ph idx="1"/>
          </p:nvPr>
        </p:nvSpPr>
        <p:spPr>
          <a:xfrm>
            <a:off x="838200" y="2009062"/>
            <a:ext cx="10515600" cy="4351338"/>
          </a:xfrm>
        </p:spPr>
        <p:txBody>
          <a:bodyPr>
            <a:normAutofit fontScale="92500" lnSpcReduction="20000"/>
          </a:bodyPr>
          <a:lstStyle/>
          <a:p>
            <a:pPr marL="0" indent="0">
              <a:buNone/>
            </a:pPr>
            <a:endParaRPr lang="en-AU" dirty="0"/>
          </a:p>
          <a:p>
            <a:pPr marL="0" indent="0">
              <a:buNone/>
            </a:pPr>
            <a:r>
              <a:rPr lang="en-AU" dirty="0"/>
              <a:t>Federal Circuit Court (since 2013) – “the Vespa”</a:t>
            </a:r>
          </a:p>
          <a:p>
            <a:pPr lvl="1"/>
            <a:r>
              <a:rPr lang="en-AU" i="1" dirty="0"/>
              <a:t>FCCA Rules </a:t>
            </a:r>
            <a:r>
              <a:rPr lang="en-AU" dirty="0"/>
              <a:t>2001 supplemented by the </a:t>
            </a:r>
            <a:r>
              <a:rPr lang="en-AU" i="1" dirty="0"/>
              <a:t>FCA Rules </a:t>
            </a:r>
            <a:r>
              <a:rPr lang="en-AU" dirty="0"/>
              <a:t>2011, including the </a:t>
            </a:r>
          </a:p>
          <a:p>
            <a:pPr marL="457200" lvl="1" indent="0" defTabSz="690563">
              <a:buNone/>
            </a:pPr>
            <a:r>
              <a:rPr lang="en-AU" dirty="0"/>
              <a:t>	Intellectual Property Rules in Div. 34.4 </a:t>
            </a:r>
          </a:p>
          <a:p>
            <a:pPr lvl="1"/>
            <a:r>
              <a:rPr lang="en-AU" dirty="0"/>
              <a:t>National IP Docket managed by Judge Julia Baird (Sydney) – video links to other states </a:t>
            </a:r>
          </a:p>
          <a:p>
            <a:pPr lvl="1"/>
            <a:r>
              <a:rPr lang="en-AU" dirty="0"/>
              <a:t>FCCA Practice No 1 of 2018 </a:t>
            </a:r>
            <a:r>
              <a:rPr lang="en-AU" dirty="0">
                <a:hlinkClick r:id="rId2"/>
              </a:rPr>
              <a:t>http://www.federalcircuitcourt.gov.au/wps/wcm/connect/fccweb/rules-and-legislation/practice-directions/2018/012018</a:t>
            </a:r>
            <a:endParaRPr lang="en-AU" dirty="0"/>
          </a:p>
          <a:p>
            <a:pPr lvl="1"/>
            <a:r>
              <a:rPr lang="en-AU" dirty="0"/>
              <a:t>2013 – 2019 - 3 appeals from the Registrar of Trade Marks:</a:t>
            </a:r>
          </a:p>
          <a:p>
            <a:pPr marL="457200" lvl="1" indent="0">
              <a:buNone/>
            </a:pPr>
            <a:r>
              <a:rPr lang="en-AU" sz="1900" dirty="0"/>
              <a:t>	</a:t>
            </a:r>
            <a:r>
              <a:rPr lang="en-AU" sz="1900" i="1" dirty="0"/>
              <a:t>Hamilton v Stark </a:t>
            </a:r>
            <a:r>
              <a:rPr lang="en-AU" sz="1900" dirty="0"/>
              <a:t>[2015] FCCA 3309 - Appeal dismissed </a:t>
            </a:r>
          </a:p>
          <a:p>
            <a:pPr marL="457200" lvl="1" indent="0">
              <a:buNone/>
            </a:pPr>
            <a:r>
              <a:rPr lang="en-AU" sz="1900" dirty="0"/>
              <a:t>	</a:t>
            </a:r>
            <a:r>
              <a:rPr lang="en-AU" sz="1900" i="1" dirty="0"/>
              <a:t>Stafford v Automotive Distributors Limited </a:t>
            </a:r>
            <a:r>
              <a:rPr lang="en-AU" sz="1900" dirty="0"/>
              <a:t>[2018] FCCA 2768 - Appeal summarily dismissed</a:t>
            </a:r>
          </a:p>
          <a:p>
            <a:pPr marL="457200" lvl="1" indent="0">
              <a:buNone/>
            </a:pPr>
            <a:r>
              <a:rPr lang="en-AU" sz="1900" dirty="0"/>
              <a:t>	</a:t>
            </a:r>
            <a:r>
              <a:rPr lang="en-AU" sz="1900" i="1" dirty="0" err="1"/>
              <a:t>Austbar</a:t>
            </a:r>
            <a:r>
              <a:rPr lang="en-AU" sz="1900" i="1" dirty="0"/>
              <a:t> Pty Ltd v ABA Australian Bar Association Ltd (No.2) </a:t>
            </a:r>
            <a:r>
              <a:rPr lang="en-AU" sz="1900" dirty="0"/>
              <a:t>[2018] FCCA 2091 -	Appeal summarily 	dismissed </a:t>
            </a:r>
          </a:p>
          <a:p>
            <a:pPr lvl="1"/>
            <a:r>
              <a:rPr lang="en-AU" dirty="0"/>
              <a:t>	</a:t>
            </a:r>
            <a:r>
              <a:rPr lang="en-AU" sz="2200" dirty="0"/>
              <a:t>2018/2019 </a:t>
            </a:r>
            <a:r>
              <a:rPr lang="en-AU" dirty="0"/>
              <a:t>Intellectual property filings = 43 (0.43%)</a:t>
            </a:r>
          </a:p>
          <a:p>
            <a:pPr lvl="1"/>
            <a:endParaRPr lang="en-AU" dirty="0"/>
          </a:p>
          <a:p>
            <a:endParaRPr lang="en-AU" dirty="0"/>
          </a:p>
        </p:txBody>
      </p:sp>
      <p:pic>
        <p:nvPicPr>
          <p:cNvPr id="5" name="Picture 4">
            <a:extLst>
              <a:ext uri="{FF2B5EF4-FFF2-40B4-BE49-F238E27FC236}">
                <a16:creationId xmlns:a16="http://schemas.microsoft.com/office/drawing/2014/main" id="{BAE062EE-B4C2-4A78-9496-F80154679FC4}"/>
              </a:ext>
            </a:extLst>
          </p:cNvPr>
          <p:cNvPicPr>
            <a:picLocks noChangeAspect="1"/>
          </p:cNvPicPr>
          <p:nvPr/>
        </p:nvPicPr>
        <p:blipFill>
          <a:blip r:embed="rId3"/>
          <a:stretch>
            <a:fillRect/>
          </a:stretch>
        </p:blipFill>
        <p:spPr>
          <a:xfrm>
            <a:off x="9453928" y="46752"/>
            <a:ext cx="2330247" cy="3106996"/>
          </a:xfrm>
          <a:prstGeom prst="rect">
            <a:avLst/>
          </a:prstGeom>
        </p:spPr>
      </p:pic>
    </p:spTree>
    <p:extLst>
      <p:ext uri="{BB962C8B-B14F-4D97-AF65-F5344CB8AC3E}">
        <p14:creationId xmlns:p14="http://schemas.microsoft.com/office/powerpoint/2010/main" val="2709515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2591</TotalTime>
  <Words>1025</Words>
  <Application>Microsoft Office PowerPoint</Application>
  <PresentationFormat>Widescreen</PresentationFormat>
  <Paragraphs>167</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Source Sans Pro</vt:lpstr>
      <vt:lpstr>Office Theme</vt:lpstr>
      <vt:lpstr>So the Delegate didn't see it your way?</vt:lpstr>
      <vt:lpstr>Characteristics of Australian appeals from the Trade Marks Registrar</vt:lpstr>
      <vt:lpstr>An appeal as of right</vt:lpstr>
      <vt:lpstr>An appeal as of right</vt:lpstr>
      <vt:lpstr> A hearing de novo Evidence </vt:lpstr>
      <vt:lpstr>A hearing de novo Evidence</vt:lpstr>
      <vt:lpstr>A hearing de novo weight given to the Registrar’s decision</vt:lpstr>
      <vt:lpstr>A choice of Courts Federal Court of Australia</vt:lpstr>
      <vt:lpstr>A choice of Courts Federal Circuit Court of Australia</vt:lpstr>
      <vt:lpstr>A choice of Courts Fees Comparison as at 1 July 2019</vt:lpstr>
      <vt:lpstr>A choice of Courts FCCA Costs</vt:lpstr>
      <vt:lpstr>So the Judge didn't see it your way? Appeals from the FCA or FCCA to the Full Court</vt:lpstr>
      <vt:lpstr> Appeals from the FCA or FCCA to the Full Court of the Federal Court of Australia require leave: TMA s 195(2) </vt:lpstr>
      <vt:lpstr> Administrative Review Administrative Appeals Tribunal (AAT) </vt:lpstr>
      <vt:lpstr>Administrative Review  Administrative Decisions (Judicial Review) Act 1977 (ADJR)</vt:lpstr>
      <vt:lpstr>Administrative Review  Administrative Decisions (Judicial Review) Act 1977 (ADJR)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the Delegate didn't see it your way?</dc:title>
  <dc:creator>Siobhan Ryan</dc:creator>
  <cp:lastModifiedBy>Siobhan Ryan</cp:lastModifiedBy>
  <cp:revision>108</cp:revision>
  <cp:lastPrinted>2019-11-08T04:42:41Z</cp:lastPrinted>
  <dcterms:created xsi:type="dcterms:W3CDTF">2019-10-30T03:56:58Z</dcterms:created>
  <dcterms:modified xsi:type="dcterms:W3CDTF">2019-11-26T05:12:22Z</dcterms:modified>
</cp:coreProperties>
</file>