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97" r:id="rId3"/>
    <p:sldId id="301" r:id="rId4"/>
    <p:sldId id="312" r:id="rId5"/>
    <p:sldId id="322" r:id="rId6"/>
    <p:sldId id="262" r:id="rId7"/>
    <p:sldId id="323" r:id="rId8"/>
    <p:sldId id="318" r:id="rId9"/>
    <p:sldId id="319" r:id="rId10"/>
    <p:sldId id="270" r:id="rId11"/>
    <p:sldId id="27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AC1997-9599-405C-878A-0A98097526D1}">
          <p14:sldIdLst>
            <p14:sldId id="258"/>
            <p14:sldId id="297"/>
            <p14:sldId id="301"/>
            <p14:sldId id="312"/>
            <p14:sldId id="322"/>
            <p14:sldId id="262"/>
            <p14:sldId id="323"/>
            <p14:sldId id="318"/>
            <p14:sldId id="31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B4B72-EE55-4C0F-92AA-83FD68F3587A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B65A3-D700-4504-8F4D-367452D0F573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18626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334C3-73BA-4748-9EDB-6772006A6187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2E064-0112-4810-A35D-329451BDF2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2672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76634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10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90733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We help as we know the </a:t>
            </a:r>
            <a:r>
              <a:rPr lang="en-NZ" dirty="0" err="1" smtClean="0"/>
              <a:t>pollies</a:t>
            </a:r>
            <a:r>
              <a:rPr lang="en-NZ" dirty="0" smtClean="0"/>
              <a:t>, how to tell the story in a way that can be heard, what touch stones different MPs have </a:t>
            </a:r>
            <a:r>
              <a:rPr lang="en-NZ" dirty="0" err="1" smtClean="0"/>
              <a:t>etc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11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3835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0332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93834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95140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56156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Ask</a:t>
            </a:r>
            <a:r>
              <a:rPr lang="en-NZ" baseline="0" dirty="0" smtClean="0"/>
              <a:t> a couple of people in the audience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6592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Ask</a:t>
            </a:r>
            <a:r>
              <a:rPr lang="en-NZ" baseline="0" dirty="0" smtClean="0"/>
              <a:t> a couple of people in the audience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81135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MPs relate to real stories – so if X change to legislation happened,</a:t>
            </a:r>
            <a:r>
              <a:rPr lang="en-NZ" baseline="0" dirty="0" smtClean="0"/>
              <a:t> the effect on X firm (potentially in X electorate) would be X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8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30843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064-0112-4810-A35D-329451BDF20D}" type="slidenum">
              <a:rPr lang="en-NZ" smtClean="0"/>
              <a:t>9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5564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0E0237-F1B9-4488-8E78-BA3736D844D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273617-EE8C-46C4-B0F9-84A7004D93DC}" type="datetimeFigureOut">
              <a:rPr lang="en-NZ" smtClean="0"/>
              <a:t>24/11/2016</a:t>
            </a:fld>
            <a:endParaRPr lang="en-N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7200800" cy="468052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7300" b="1" i="1" dirty="0" smtClean="0">
                <a:solidFill>
                  <a:schemeClr val="tx1"/>
                </a:solidFill>
              </a:rPr>
              <a:t>Pitching in:</a:t>
            </a:r>
            <a:br>
              <a:rPr lang="en-NZ" sz="7300" b="1" i="1" dirty="0" smtClean="0">
                <a:solidFill>
                  <a:schemeClr val="tx1"/>
                </a:solidFill>
              </a:rPr>
            </a:br>
            <a:r>
              <a:rPr lang="en-NZ" sz="5300" b="1" i="1" dirty="0" smtClean="0">
                <a:solidFill>
                  <a:schemeClr val="tx1"/>
                </a:solidFill>
              </a:rPr>
              <a:t>Raising profiles and building relationships</a:t>
            </a:r>
            <a:r>
              <a:rPr lang="en-NZ" sz="4000" b="1" i="1" dirty="0" smtClean="0">
                <a:solidFill>
                  <a:schemeClr val="tx1"/>
                </a:solidFill>
              </a:rPr>
              <a:t/>
            </a:r>
            <a:br>
              <a:rPr lang="en-NZ" sz="4000" b="1" i="1" dirty="0" smtClean="0">
                <a:solidFill>
                  <a:schemeClr val="tx1"/>
                </a:solidFill>
              </a:rPr>
            </a:br>
            <a:r>
              <a:rPr lang="en-NZ" sz="4000" b="1" i="1" dirty="0">
                <a:solidFill>
                  <a:schemeClr val="tx1"/>
                </a:solidFill>
              </a:rPr>
              <a:t/>
            </a:r>
            <a:br>
              <a:rPr lang="en-NZ" sz="4000" b="1" i="1" dirty="0">
                <a:solidFill>
                  <a:schemeClr val="tx1"/>
                </a:solidFill>
              </a:rPr>
            </a:br>
            <a:r>
              <a:rPr lang="en-NZ" sz="4000" b="1" i="1" dirty="0" smtClean="0">
                <a:solidFill>
                  <a:schemeClr val="tx1"/>
                </a:solidFill>
              </a:rPr>
              <a:t/>
            </a:r>
            <a:br>
              <a:rPr lang="en-NZ" sz="4000" b="1" i="1" dirty="0" smtClean="0">
                <a:solidFill>
                  <a:schemeClr val="tx1"/>
                </a:solidFill>
              </a:rPr>
            </a:br>
            <a:r>
              <a:rPr lang="en-NZ" sz="2400" b="1" i="1" dirty="0" smtClean="0">
                <a:solidFill>
                  <a:schemeClr val="tx1"/>
                </a:solidFill>
              </a:rPr>
              <a:t>Megan </a:t>
            </a:r>
            <a:r>
              <a:rPr lang="en-NZ" sz="2400" b="1" i="1" dirty="0" smtClean="0">
                <a:solidFill>
                  <a:schemeClr val="tx1"/>
                </a:solidFill>
              </a:rPr>
              <a:t>Campbell</a:t>
            </a:r>
            <a:r>
              <a:rPr lang="en-NZ" sz="4000" dirty="0">
                <a:solidFill>
                  <a:schemeClr val="tx1"/>
                </a:solidFill>
              </a:rPr>
              <a:t/>
            </a:r>
            <a:br>
              <a:rPr lang="en-NZ" sz="4000" dirty="0">
                <a:solidFill>
                  <a:schemeClr val="tx1"/>
                </a:solidFill>
              </a:rPr>
            </a:br>
            <a:endParaRPr lang="en-NZ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7643192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800" dirty="0" smtClean="0"/>
              <a:t>Don’t:</a:t>
            </a:r>
          </a:p>
          <a:p>
            <a:pPr marL="609600" indent="-609600"/>
            <a:r>
              <a:rPr lang="en-NZ" sz="2800" dirty="0" smtClean="0"/>
              <a:t>Threaten or act aggressively</a:t>
            </a:r>
            <a:endParaRPr lang="en-NZ" sz="2800" dirty="0"/>
          </a:p>
          <a:p>
            <a:pPr marL="609600" indent="-609600"/>
            <a:r>
              <a:rPr lang="en-NZ" sz="2800" dirty="0"/>
              <a:t>Waste their time</a:t>
            </a:r>
          </a:p>
          <a:p>
            <a:pPr marL="609600" indent="-609600"/>
            <a:r>
              <a:rPr lang="en-NZ" sz="2800" dirty="0"/>
              <a:t>Play politics</a:t>
            </a:r>
          </a:p>
          <a:p>
            <a:pPr marL="609600" indent="-609600"/>
            <a:r>
              <a:rPr lang="en-NZ" sz="2800" dirty="0"/>
              <a:t>Get their name wrong</a:t>
            </a:r>
          </a:p>
          <a:p>
            <a:pPr marL="609600" indent="-609600"/>
            <a:r>
              <a:rPr lang="en-NZ" sz="2800" dirty="0"/>
              <a:t>Forget the officials or the </a:t>
            </a:r>
            <a:r>
              <a:rPr lang="en-NZ" sz="2800" dirty="0" smtClean="0"/>
              <a:t>Opposition</a:t>
            </a:r>
            <a:endParaRPr lang="en-NZ" sz="2800" dirty="0"/>
          </a:p>
          <a:p>
            <a:pPr marL="0" indent="0">
              <a:buNone/>
            </a:pPr>
            <a:endParaRPr lang="en-N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24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 smtClean="0"/>
              <a:t/>
            </a:r>
            <a:br>
              <a:rPr lang="en-NZ" sz="4000" b="1" dirty="0" smtClean="0"/>
            </a:br>
            <a:r>
              <a:rPr lang="en-NZ" sz="4000" b="1" dirty="0" smtClean="0"/>
              <a:t>Things to consider</a:t>
            </a:r>
            <a:r>
              <a:rPr lang="en-NZ" sz="4000" b="1" dirty="0"/>
              <a:t/>
            </a:r>
            <a:br>
              <a:rPr lang="en-NZ" sz="4000" b="1" dirty="0"/>
            </a:br>
            <a:r>
              <a:rPr lang="en-NZ" b="1" dirty="0"/>
              <a:t/>
            </a:r>
            <a:br>
              <a:rPr lang="en-NZ" b="1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3738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340768"/>
            <a:ext cx="7643192" cy="4824536"/>
          </a:xfrm>
        </p:spPr>
        <p:txBody>
          <a:bodyPr>
            <a:noAutofit/>
          </a:bodyPr>
          <a:lstStyle/>
          <a:p>
            <a:pPr marL="609600" indent="-609600"/>
            <a:r>
              <a:rPr lang="en-NZ" sz="2800" dirty="0"/>
              <a:t>Be a good </a:t>
            </a:r>
            <a:r>
              <a:rPr lang="en-NZ" sz="2800" dirty="0" smtClean="0"/>
              <a:t>listener</a:t>
            </a:r>
          </a:p>
          <a:p>
            <a:pPr marL="0" indent="0">
              <a:buNone/>
            </a:pPr>
            <a:endParaRPr lang="en-NZ" sz="1200" dirty="0"/>
          </a:p>
          <a:p>
            <a:pPr marL="609600" indent="-609600"/>
            <a:r>
              <a:rPr lang="en-NZ" sz="2800" dirty="0"/>
              <a:t>Stay calm and </a:t>
            </a:r>
            <a:r>
              <a:rPr lang="en-NZ" sz="2800" dirty="0" smtClean="0"/>
              <a:t>rational AND be passionate</a:t>
            </a:r>
            <a:endParaRPr lang="en-NZ" sz="2800" dirty="0" smtClean="0"/>
          </a:p>
          <a:p>
            <a:pPr marL="0" indent="0">
              <a:buNone/>
            </a:pPr>
            <a:endParaRPr lang="en-NZ" sz="1200" dirty="0"/>
          </a:p>
          <a:p>
            <a:pPr marL="609600" indent="-609600"/>
            <a:r>
              <a:rPr lang="en-NZ" sz="2800" dirty="0" smtClean="0"/>
              <a:t>Try to u</a:t>
            </a:r>
            <a:r>
              <a:rPr lang="en-NZ" sz="2800" dirty="0" smtClean="0"/>
              <a:t>nderstand </a:t>
            </a:r>
            <a:r>
              <a:rPr lang="en-NZ" sz="2800" dirty="0"/>
              <a:t>where the </a:t>
            </a:r>
            <a:r>
              <a:rPr lang="en-NZ" sz="2800" dirty="0" smtClean="0"/>
              <a:t>politician or official </a:t>
            </a:r>
            <a:r>
              <a:rPr lang="en-NZ" sz="2800" dirty="0"/>
              <a:t>is coming </a:t>
            </a:r>
            <a:r>
              <a:rPr lang="en-NZ" sz="2800" dirty="0" smtClean="0"/>
              <a:t>from</a:t>
            </a:r>
          </a:p>
          <a:p>
            <a:pPr marL="0" indent="0">
              <a:buNone/>
            </a:pPr>
            <a:endParaRPr lang="en-NZ" sz="1200" dirty="0"/>
          </a:p>
          <a:p>
            <a:pPr marL="609600" indent="-609600"/>
            <a:r>
              <a:rPr lang="en-NZ" sz="2800" dirty="0"/>
              <a:t>Be available with extra </a:t>
            </a:r>
            <a:r>
              <a:rPr lang="en-NZ" sz="2800" dirty="0" smtClean="0"/>
              <a:t>information</a:t>
            </a:r>
          </a:p>
          <a:p>
            <a:pPr marL="609600" indent="-609600"/>
            <a:r>
              <a:rPr lang="en-NZ" sz="2800" dirty="0" smtClean="0"/>
              <a:t>Don’t be a fair weather friend</a:t>
            </a:r>
            <a:endParaRPr lang="en-NZ" sz="2800" dirty="0" smtClean="0"/>
          </a:p>
          <a:p>
            <a:pPr marL="0" indent="0">
              <a:buNone/>
            </a:pPr>
            <a:endParaRPr lang="en-NZ" sz="1200" dirty="0"/>
          </a:p>
          <a:p>
            <a:pPr marL="609600" indent="-609600"/>
            <a:r>
              <a:rPr lang="en-NZ" sz="2800" dirty="0"/>
              <a:t>Remember New Zealand is a small place</a:t>
            </a:r>
          </a:p>
          <a:p>
            <a:pPr marL="0" indent="0">
              <a:buNone/>
            </a:pPr>
            <a:endParaRPr lang="en-N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24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 smtClean="0"/>
              <a:t/>
            </a:r>
            <a:br>
              <a:rPr lang="en-NZ" sz="4000" b="1" dirty="0" smtClean="0"/>
            </a:br>
            <a:r>
              <a:rPr lang="en-NZ" sz="4000" b="1" dirty="0" smtClean="0"/>
              <a:t>Always</a:t>
            </a:r>
            <a:r>
              <a:rPr lang="en-NZ" b="1" dirty="0"/>
              <a:t/>
            </a:r>
            <a:br>
              <a:rPr lang="en-NZ" b="1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8189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548680"/>
            <a:ext cx="6724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 smtClean="0"/>
              <a:t>The ‘L’ word</a:t>
            </a:r>
            <a:r>
              <a:rPr lang="en-NZ" sz="4000" b="1" dirty="0" smtClean="0"/>
              <a:t/>
            </a:r>
            <a:br>
              <a:rPr lang="en-NZ" sz="4000" b="1" dirty="0" smtClean="0"/>
            </a:br>
            <a:r>
              <a:rPr lang="en-NZ" b="1" dirty="0"/>
              <a:t/>
            </a:r>
            <a:br>
              <a:rPr lang="en-NZ" b="1" dirty="0"/>
            </a:br>
            <a:endParaRPr lang="en-NZ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80728"/>
            <a:ext cx="8208912" cy="4752528"/>
          </a:xfrm>
        </p:spPr>
      </p:pic>
    </p:spTree>
    <p:extLst>
      <p:ext uri="{BB962C8B-B14F-4D97-AF65-F5344CB8AC3E}">
        <p14:creationId xmlns:p14="http://schemas.microsoft.com/office/powerpoint/2010/main" val="177452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7643192" cy="4392488"/>
          </a:xfrm>
        </p:spPr>
        <p:txBody>
          <a:bodyPr>
            <a:normAutofit/>
          </a:bodyPr>
          <a:lstStyle/>
          <a:p>
            <a:r>
              <a:rPr lang="en-NZ" sz="2800" dirty="0"/>
              <a:t>Lobbying is not an inherent evil – It can provide valuable information to government and prevent bad policies being </a:t>
            </a:r>
            <a:r>
              <a:rPr lang="en-NZ" sz="2800" dirty="0" smtClean="0"/>
              <a:t>enacted</a:t>
            </a:r>
          </a:p>
          <a:p>
            <a:r>
              <a:rPr lang="en-NZ" sz="2800" dirty="0"/>
              <a:t>Information provided by lobbyists </a:t>
            </a:r>
            <a:r>
              <a:rPr lang="en-NZ" sz="2800" dirty="0" smtClean="0"/>
              <a:t>and advocates often </a:t>
            </a:r>
            <a:r>
              <a:rPr lang="en-NZ" sz="2800" dirty="0"/>
              <a:t>provides a reality check to the advice </a:t>
            </a:r>
            <a:r>
              <a:rPr lang="en-NZ" sz="2800" dirty="0" smtClean="0"/>
              <a:t>supplied </a:t>
            </a:r>
            <a:r>
              <a:rPr lang="en-NZ" sz="2800" dirty="0"/>
              <a:t>by bureaucrats and </a:t>
            </a:r>
            <a:r>
              <a:rPr lang="en-NZ" sz="2800" dirty="0" smtClean="0"/>
              <a:t>academics</a:t>
            </a:r>
          </a:p>
          <a:p>
            <a:pPr lvl="0"/>
            <a:r>
              <a:rPr lang="en-NZ" sz="2800" dirty="0" smtClean="0"/>
              <a:t>Lobbying is done by business, NFPs, Unions, Environmental groups, kindergartens… </a:t>
            </a:r>
            <a:endParaRPr lang="en-NZ" sz="2800" dirty="0"/>
          </a:p>
          <a:p>
            <a:endParaRPr lang="en-N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548680"/>
            <a:ext cx="6724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 smtClean="0"/>
              <a:t/>
            </a:r>
            <a:br>
              <a:rPr lang="en-NZ" sz="4000" b="1" dirty="0" smtClean="0"/>
            </a:br>
            <a:r>
              <a:rPr lang="en-NZ" sz="4000" b="1" dirty="0" smtClean="0"/>
              <a:t>Lobbying and Advocacy</a:t>
            </a:r>
            <a:r>
              <a:rPr lang="en-NZ" b="1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3669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7643192" cy="4392488"/>
          </a:xfrm>
        </p:spPr>
        <p:txBody>
          <a:bodyPr>
            <a:normAutofit/>
          </a:bodyPr>
          <a:lstStyle/>
          <a:p>
            <a:r>
              <a:rPr lang="en-NZ" sz="2800" dirty="0" smtClean="0"/>
              <a:t>Everything in politics is about relationships</a:t>
            </a:r>
          </a:p>
          <a:p>
            <a:r>
              <a:rPr lang="en-NZ" sz="2800" dirty="0" smtClean="0"/>
              <a:t>Get to know the decision makers – need multiple ‘touches’ for them to know you</a:t>
            </a:r>
          </a:p>
          <a:p>
            <a:r>
              <a:rPr lang="en-NZ" sz="2800" dirty="0" smtClean="0"/>
              <a:t>Recognise that someone who may be an opponent today could be an ally in the </a:t>
            </a:r>
            <a:r>
              <a:rPr lang="en-NZ" sz="2800" dirty="0" smtClean="0"/>
              <a:t>future</a:t>
            </a:r>
          </a:p>
          <a:p>
            <a:r>
              <a:rPr lang="en-NZ" sz="2800" dirty="0" smtClean="0"/>
              <a:t>Always consider ways that you can meet more people, grow your relationships and make the connections</a:t>
            </a:r>
            <a:endParaRPr lang="en-NZ" sz="2800" dirty="0" smtClean="0"/>
          </a:p>
          <a:p>
            <a:pPr marL="0" indent="0">
              <a:buNone/>
            </a:pPr>
            <a:endParaRPr lang="en-NZ" sz="2800" dirty="0"/>
          </a:p>
          <a:p>
            <a:pPr marL="0" indent="0">
              <a:buNone/>
            </a:pPr>
            <a:endParaRPr lang="en-N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548680"/>
            <a:ext cx="6724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 smtClean="0"/>
              <a:t/>
            </a:r>
            <a:br>
              <a:rPr lang="en-NZ" sz="4000" b="1" dirty="0" smtClean="0"/>
            </a:br>
            <a:r>
              <a:rPr lang="en-NZ" sz="4000" b="1" dirty="0" smtClean="0"/>
              <a:t>Relationships</a:t>
            </a:r>
            <a:r>
              <a:rPr lang="en-NZ" b="1" dirty="0"/>
              <a:t/>
            </a:r>
            <a:br>
              <a:rPr lang="en-NZ" b="1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0345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132856"/>
            <a:ext cx="7571184" cy="4032448"/>
          </a:xfrm>
        </p:spPr>
        <p:txBody>
          <a:bodyPr>
            <a:normAutofit/>
          </a:bodyPr>
          <a:lstStyle/>
          <a:p>
            <a:endParaRPr lang="en-NZ" sz="2800" dirty="0" smtClean="0"/>
          </a:p>
          <a:p>
            <a:endParaRPr lang="en-NZ" sz="2800" dirty="0" smtClean="0"/>
          </a:p>
          <a:p>
            <a:endParaRPr lang="en-NZ" sz="2800" dirty="0" smtClean="0"/>
          </a:p>
          <a:p>
            <a:pPr lvl="0"/>
            <a:endParaRPr lang="en-NZ" sz="2800" dirty="0"/>
          </a:p>
          <a:p>
            <a:endParaRPr lang="en-N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548680"/>
            <a:ext cx="6724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 smtClean="0"/>
              <a:t/>
            </a:r>
            <a:br>
              <a:rPr lang="en-NZ" sz="4000" b="1" dirty="0" smtClean="0"/>
            </a:br>
            <a:r>
              <a:rPr lang="en-NZ" sz="4000" b="1" dirty="0" smtClean="0"/>
              <a:t>Who should lobby?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827584" y="1916832"/>
            <a:ext cx="7344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800" dirty="0"/>
              <a:t>NZIPA Executive do the Lion’s share in the interests of patent </a:t>
            </a:r>
            <a:r>
              <a:rPr lang="en-NZ" sz="2800" dirty="0" smtClean="0"/>
              <a:t>attorneys</a:t>
            </a:r>
          </a:p>
          <a:p>
            <a:endParaRPr lang="en-NZ" sz="2800" dirty="0"/>
          </a:p>
          <a:p>
            <a:r>
              <a:rPr lang="en-NZ" sz="2800" dirty="0"/>
              <a:t>Some firms are active in the advocacy of the profession and value to the </a:t>
            </a:r>
            <a:r>
              <a:rPr lang="en-NZ" sz="2800" dirty="0" smtClean="0"/>
              <a:t>economy</a:t>
            </a:r>
          </a:p>
          <a:p>
            <a:endParaRPr lang="en-NZ" sz="2800" dirty="0"/>
          </a:p>
          <a:p>
            <a:r>
              <a:rPr lang="en-NZ" sz="2800" dirty="0"/>
              <a:t>Opportunity for all NZIPA members to be a part of growing a positive relationship with Government and wider industry</a:t>
            </a:r>
          </a:p>
        </p:txBody>
      </p:sp>
    </p:spTree>
    <p:extLst>
      <p:ext uri="{BB962C8B-B14F-4D97-AF65-F5344CB8AC3E}">
        <p14:creationId xmlns:p14="http://schemas.microsoft.com/office/powerpoint/2010/main" val="3998026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484784"/>
            <a:ext cx="7643192" cy="4824536"/>
          </a:xfrm>
        </p:spPr>
        <p:txBody>
          <a:bodyPr>
            <a:normAutofit/>
          </a:bodyPr>
          <a:lstStyle/>
          <a:p>
            <a:r>
              <a:rPr lang="en-NZ" sz="2800" dirty="0" smtClean="0"/>
              <a:t>Make a deliberate engagement plan</a:t>
            </a:r>
          </a:p>
          <a:p>
            <a:r>
              <a:rPr lang="en-NZ" sz="2800" dirty="0" smtClean="0"/>
              <a:t>Get to know your politicians – know their names</a:t>
            </a:r>
            <a:r>
              <a:rPr lang="en-NZ" sz="2800" dirty="0"/>
              <a:t>, roles, background, political leanings, influences, electorate </a:t>
            </a:r>
            <a:r>
              <a:rPr lang="en-NZ" sz="2800" dirty="0" smtClean="0"/>
              <a:t>issues and find ways to connect them to what you do or your clients</a:t>
            </a:r>
            <a:endParaRPr lang="en-NZ" sz="2800" dirty="0" smtClean="0"/>
          </a:p>
          <a:p>
            <a:r>
              <a:rPr lang="en-NZ" sz="2800" dirty="0" smtClean="0"/>
              <a:t>Invite </a:t>
            </a:r>
            <a:r>
              <a:rPr lang="en-NZ" sz="2800" dirty="0" smtClean="0"/>
              <a:t>politicians and officials to events, drinks, presentations, board </a:t>
            </a:r>
            <a:r>
              <a:rPr lang="en-NZ" sz="2800" dirty="0" smtClean="0"/>
              <a:t>meetings, coffee or for site </a:t>
            </a:r>
            <a:r>
              <a:rPr lang="en-NZ" sz="2800" dirty="0" smtClean="0"/>
              <a:t>visits. </a:t>
            </a:r>
          </a:p>
          <a:p>
            <a:r>
              <a:rPr lang="en-NZ" sz="2800" dirty="0" smtClean="0"/>
              <a:t>When you see them at other events, talk to them!</a:t>
            </a:r>
            <a:endParaRPr lang="en-NZ" sz="2800" dirty="0" smtClean="0"/>
          </a:p>
          <a:p>
            <a:pPr marL="0" indent="0">
              <a:buNone/>
            </a:pPr>
            <a:endParaRPr lang="en-NZ" sz="2800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24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/>
              <a:t/>
            </a:r>
            <a:br>
              <a:rPr lang="en-NZ" sz="4000" b="1" dirty="0"/>
            </a:br>
            <a:r>
              <a:rPr lang="en-NZ" sz="4000" b="1" dirty="0" smtClean="0"/>
              <a:t>How can you lobby?</a:t>
            </a:r>
            <a:r>
              <a:rPr lang="en-NZ" sz="4000" b="1" dirty="0"/>
              <a:t/>
            </a:r>
            <a:br>
              <a:rPr lang="en-NZ" sz="4000" b="1" dirty="0"/>
            </a:br>
            <a:r>
              <a:rPr lang="en-NZ" b="1" dirty="0"/>
              <a:t/>
            </a:r>
            <a:br>
              <a:rPr lang="en-NZ" b="1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4275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772816"/>
            <a:ext cx="7643192" cy="4536504"/>
          </a:xfrm>
        </p:spPr>
        <p:txBody>
          <a:bodyPr>
            <a:normAutofit lnSpcReduction="10000"/>
          </a:bodyPr>
          <a:lstStyle/>
          <a:p>
            <a:r>
              <a:rPr lang="en-NZ" sz="2800" dirty="0" smtClean="0"/>
              <a:t>Always introduce yourself (every time unless they greet you by your name)</a:t>
            </a:r>
          </a:p>
          <a:p>
            <a:r>
              <a:rPr lang="en-NZ" sz="2800" dirty="0" smtClean="0"/>
              <a:t>Consider how much time you have with them </a:t>
            </a:r>
          </a:p>
          <a:p>
            <a:r>
              <a:rPr lang="en-NZ" sz="2800" dirty="0" smtClean="0"/>
              <a:t>Talk about your firm and your clients</a:t>
            </a:r>
          </a:p>
          <a:p>
            <a:r>
              <a:rPr lang="en-NZ" sz="2800" dirty="0" smtClean="0"/>
              <a:t>Give case studies – politicians often talk about ‘cool’ stuff they heard about or saw</a:t>
            </a:r>
          </a:p>
          <a:p>
            <a:r>
              <a:rPr lang="en-NZ" sz="2800" dirty="0" smtClean="0"/>
              <a:t>Invite them to your office or at a client’s farm, factory, boardroom</a:t>
            </a:r>
          </a:p>
          <a:p>
            <a:r>
              <a:rPr lang="en-NZ" sz="2800" dirty="0" smtClean="0"/>
              <a:t>Make sure there is room in the conversation for them to talk back</a:t>
            </a:r>
          </a:p>
          <a:p>
            <a:pPr marL="0" indent="0">
              <a:buNone/>
            </a:pPr>
            <a:endParaRPr lang="en-NZ" sz="2800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24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/>
              <a:t/>
            </a:r>
            <a:br>
              <a:rPr lang="en-NZ" sz="4000" b="1" dirty="0"/>
            </a:br>
            <a:r>
              <a:rPr lang="en-NZ" sz="4000" b="1" dirty="0" smtClean="0"/>
              <a:t>What do you talk about? </a:t>
            </a:r>
            <a:r>
              <a:rPr lang="en-NZ" sz="4000" b="1" dirty="0"/>
              <a:t/>
            </a:r>
            <a:br>
              <a:rPr lang="en-NZ" sz="4000" b="1" dirty="0"/>
            </a:br>
            <a:r>
              <a:rPr lang="en-NZ" b="1" dirty="0"/>
              <a:t/>
            </a:r>
            <a:br>
              <a:rPr lang="en-NZ" b="1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5861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57200"/>
            <a:ext cx="6940624" cy="955576"/>
          </a:xfrm>
        </p:spPr>
        <p:txBody>
          <a:bodyPr>
            <a:normAutofit/>
          </a:bodyPr>
          <a:lstStyle/>
          <a:p>
            <a:pPr algn="ctr"/>
            <a:r>
              <a:rPr lang="en-NZ" sz="3200" b="1" dirty="0" smtClean="0"/>
              <a:t>Submission writing</a:t>
            </a:r>
            <a:endParaRPr lang="en-AU" sz="32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075240" cy="50405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NZ" sz="2400" dirty="0" smtClean="0">
                <a:solidFill>
                  <a:schemeClr val="tx1"/>
                </a:solidFill>
              </a:rPr>
              <a:t>Don’t leave it all up to the Executive! </a:t>
            </a:r>
          </a:p>
          <a:p>
            <a:pPr>
              <a:lnSpc>
                <a:spcPct val="90000"/>
              </a:lnSpc>
            </a:pPr>
            <a:r>
              <a:rPr lang="en-NZ" sz="2400" dirty="0" smtClean="0">
                <a:solidFill>
                  <a:schemeClr val="tx1"/>
                </a:solidFill>
              </a:rPr>
              <a:t>Use </a:t>
            </a:r>
            <a:r>
              <a:rPr lang="en-NZ" sz="2400" dirty="0" smtClean="0">
                <a:solidFill>
                  <a:schemeClr val="tx1"/>
                </a:solidFill>
              </a:rPr>
              <a:t>plain English</a:t>
            </a:r>
          </a:p>
          <a:p>
            <a:pPr>
              <a:lnSpc>
                <a:spcPct val="90000"/>
              </a:lnSpc>
            </a:pPr>
            <a:r>
              <a:rPr lang="en-NZ" sz="2400" dirty="0" smtClean="0">
                <a:solidFill>
                  <a:schemeClr val="tx1"/>
                </a:solidFill>
              </a:rPr>
              <a:t>Organise your thoughts to ensure easy </a:t>
            </a:r>
            <a:r>
              <a:rPr lang="en-NZ" sz="2400" dirty="0" smtClean="0">
                <a:solidFill>
                  <a:schemeClr val="tx1"/>
                </a:solidFill>
              </a:rPr>
              <a:t>reading. Consider the reader</a:t>
            </a:r>
            <a:endParaRPr lang="en-NZ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NZ" sz="2400" dirty="0" smtClean="0">
                <a:solidFill>
                  <a:schemeClr val="tx1"/>
                </a:solidFill>
              </a:rPr>
              <a:t>Make sure you are relevant and not outside the </a:t>
            </a:r>
            <a:r>
              <a:rPr lang="en-NZ" sz="2400" dirty="0" smtClean="0">
                <a:solidFill>
                  <a:schemeClr val="tx1"/>
                </a:solidFill>
              </a:rPr>
              <a:t>scope</a:t>
            </a:r>
          </a:p>
          <a:p>
            <a:pPr>
              <a:lnSpc>
                <a:spcPct val="90000"/>
              </a:lnSpc>
            </a:pPr>
            <a:r>
              <a:rPr lang="en-NZ" sz="2400" dirty="0" smtClean="0">
                <a:solidFill>
                  <a:schemeClr val="tx1"/>
                </a:solidFill>
              </a:rPr>
              <a:t>Don’t feel that you have to cover all aspects of a bill; cover what is most important to you, your firm or your clients</a:t>
            </a:r>
            <a:endParaRPr lang="en-NZ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NZ" sz="2400" dirty="0" smtClean="0">
                <a:solidFill>
                  <a:schemeClr val="tx1"/>
                </a:solidFill>
              </a:rPr>
              <a:t>Be concise </a:t>
            </a:r>
          </a:p>
          <a:p>
            <a:pPr>
              <a:lnSpc>
                <a:spcPct val="90000"/>
              </a:lnSpc>
            </a:pPr>
            <a:r>
              <a:rPr lang="en-NZ" sz="2400" dirty="0" smtClean="0">
                <a:solidFill>
                  <a:schemeClr val="tx1"/>
                </a:solidFill>
              </a:rPr>
              <a:t>Fact check and reference</a:t>
            </a:r>
          </a:p>
          <a:p>
            <a:pPr>
              <a:lnSpc>
                <a:spcPct val="90000"/>
              </a:lnSpc>
            </a:pPr>
            <a:r>
              <a:rPr lang="en-NZ" sz="2400" b="1" dirty="0" smtClean="0">
                <a:solidFill>
                  <a:schemeClr val="tx1"/>
                </a:solidFill>
              </a:rPr>
              <a:t>Use personal </a:t>
            </a:r>
            <a:r>
              <a:rPr lang="en-NZ" sz="2400" b="1" dirty="0" smtClean="0">
                <a:solidFill>
                  <a:schemeClr val="tx1"/>
                </a:solidFill>
              </a:rPr>
              <a:t>experiences, case studies and </a:t>
            </a:r>
            <a:r>
              <a:rPr lang="en-NZ" sz="2400" b="1" dirty="0" smtClean="0">
                <a:solidFill>
                  <a:schemeClr val="tx1"/>
                </a:solidFill>
              </a:rPr>
              <a:t>stories </a:t>
            </a:r>
          </a:p>
          <a:p>
            <a:pPr>
              <a:lnSpc>
                <a:spcPct val="90000"/>
              </a:lnSpc>
            </a:pPr>
            <a:r>
              <a:rPr lang="en-NZ" sz="2400" dirty="0" smtClean="0">
                <a:solidFill>
                  <a:schemeClr val="tx1"/>
                </a:solidFill>
              </a:rPr>
              <a:t>Provide conclusions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50927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57200"/>
            <a:ext cx="6940624" cy="955576"/>
          </a:xfrm>
        </p:spPr>
        <p:txBody>
          <a:bodyPr>
            <a:normAutofit/>
          </a:bodyPr>
          <a:lstStyle/>
          <a:p>
            <a:pPr algn="ctr"/>
            <a:r>
              <a:rPr lang="en-NZ" sz="3200" b="1" dirty="0" smtClean="0"/>
              <a:t>Presenting a submission</a:t>
            </a:r>
            <a:endParaRPr lang="en-AU" sz="32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075240" cy="45365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NZ" sz="2800" dirty="0">
                <a:solidFill>
                  <a:schemeClr val="tx1"/>
                </a:solidFill>
              </a:rPr>
              <a:t>Confirm total time allocated to you including </a:t>
            </a:r>
            <a:r>
              <a:rPr lang="en-NZ" sz="2800" dirty="0" smtClean="0">
                <a:solidFill>
                  <a:schemeClr val="tx1"/>
                </a:solidFill>
              </a:rPr>
              <a:t>questions before arriving</a:t>
            </a:r>
          </a:p>
          <a:p>
            <a:pPr>
              <a:lnSpc>
                <a:spcPct val="90000"/>
              </a:lnSpc>
            </a:pPr>
            <a:r>
              <a:rPr lang="en-NZ" sz="2800" dirty="0" smtClean="0">
                <a:solidFill>
                  <a:schemeClr val="tx1"/>
                </a:solidFill>
              </a:rPr>
              <a:t>Always introduce yourself</a:t>
            </a:r>
          </a:p>
          <a:p>
            <a:pPr>
              <a:lnSpc>
                <a:spcPct val="90000"/>
              </a:lnSpc>
            </a:pPr>
            <a:r>
              <a:rPr lang="en-NZ" sz="2800" dirty="0" smtClean="0">
                <a:solidFill>
                  <a:schemeClr val="tx1"/>
                </a:solidFill>
              </a:rPr>
              <a:t>Don’t read your submission </a:t>
            </a:r>
          </a:p>
          <a:p>
            <a:pPr>
              <a:lnSpc>
                <a:spcPct val="90000"/>
              </a:lnSpc>
            </a:pPr>
            <a:r>
              <a:rPr lang="en-NZ" sz="2800" dirty="0" smtClean="0">
                <a:solidFill>
                  <a:schemeClr val="tx1"/>
                </a:solidFill>
              </a:rPr>
              <a:t>Focus on key points and your recommendations</a:t>
            </a:r>
          </a:p>
          <a:p>
            <a:pPr>
              <a:lnSpc>
                <a:spcPct val="90000"/>
              </a:lnSpc>
            </a:pPr>
            <a:r>
              <a:rPr lang="en-NZ" sz="2800" dirty="0" smtClean="0">
                <a:solidFill>
                  <a:schemeClr val="tx1"/>
                </a:solidFill>
              </a:rPr>
              <a:t>Direct your presentation to the Chair who will then redirect to others for </a:t>
            </a:r>
            <a:r>
              <a:rPr lang="en-NZ" sz="2800" dirty="0" smtClean="0">
                <a:solidFill>
                  <a:schemeClr val="tx1"/>
                </a:solidFill>
              </a:rPr>
              <a:t>questions</a:t>
            </a:r>
            <a:endParaRPr lang="en-NZ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N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95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osite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1579</TotalTime>
  <Words>572</Words>
  <Application>Microsoft Office PowerPoint</Application>
  <PresentationFormat>On-screen Show (4:3)</PresentationFormat>
  <Paragraphs>81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Wingdings</vt:lpstr>
      <vt:lpstr>Composite</vt:lpstr>
      <vt:lpstr>Pitching in: Raising profiles and building relationships   Megan Campbell </vt:lpstr>
      <vt:lpstr>The ‘L’ word  </vt:lpstr>
      <vt:lpstr> Lobbying and Advocacy </vt:lpstr>
      <vt:lpstr> Relationships </vt:lpstr>
      <vt:lpstr> Who should lobby?</vt:lpstr>
      <vt:lpstr> How can you lobby?  </vt:lpstr>
      <vt:lpstr> What do you talk about?   </vt:lpstr>
      <vt:lpstr>Submission writing</vt:lpstr>
      <vt:lpstr>Presenting a submission</vt:lpstr>
      <vt:lpstr> Things to consider  </vt:lpstr>
      <vt:lpstr> Always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Melisa</dc:creator>
  <cp:lastModifiedBy>Megan Campbell</cp:lastModifiedBy>
  <cp:revision>124</cp:revision>
  <cp:lastPrinted>2016-11-23T23:15:05Z</cp:lastPrinted>
  <dcterms:created xsi:type="dcterms:W3CDTF">2011-07-28T04:18:56Z</dcterms:created>
  <dcterms:modified xsi:type="dcterms:W3CDTF">2016-11-24T02:46:26Z</dcterms:modified>
</cp:coreProperties>
</file>