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83" r:id="rId4"/>
    <p:sldId id="290" r:id="rId5"/>
    <p:sldId id="292" r:id="rId6"/>
    <p:sldId id="289" r:id="rId7"/>
    <p:sldId id="293" r:id="rId8"/>
    <p:sldId id="299" r:id="rId9"/>
    <p:sldId id="284" r:id="rId10"/>
    <p:sldId id="295" r:id="rId11"/>
    <p:sldId id="294" r:id="rId12"/>
    <p:sldId id="296" r:id="rId13"/>
    <p:sldId id="297" r:id="rId14"/>
    <p:sldId id="298" r:id="rId1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D7F"/>
    <a:srgbClr val="7A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7" autoAdjust="0"/>
    <p:restoredTop sz="78146" autoAdjust="0"/>
  </p:normalViewPr>
  <p:slideViewPr>
    <p:cSldViewPr>
      <p:cViewPr>
        <p:scale>
          <a:sx n="93" d="100"/>
          <a:sy n="93" d="100"/>
        </p:scale>
        <p:origin x="-2280" y="-72"/>
      </p:cViewPr>
      <p:guideLst>
        <p:guide orient="horz" pos="2160"/>
        <p:guide pos="1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3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1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68372C4-2749-46F5-A082-10657467D0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3900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1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72E25AE-7BE6-49D0-BDEF-32EA382439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087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358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Governance</a:t>
            </a:r>
            <a:r>
              <a:rPr lang="en-NZ" baseline="0" dirty="0" smtClean="0"/>
              <a:t> and mandate:  It is the essential spinal chord to your information security posture, controls and protection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10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102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IT</a:t>
            </a:r>
            <a:r>
              <a:rPr lang="en-NZ" baseline="0" dirty="0" smtClean="0"/>
              <a:t>  -Makes no difference if u use an outside provider for IT – They need to be monitored and controlled. </a:t>
            </a:r>
          </a:p>
          <a:p>
            <a:endParaRPr lang="en-NZ" baseline="0" dirty="0" smtClean="0"/>
          </a:p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600" b="1" dirty="0" smtClean="0"/>
              <a:t>Cyber Threats and Cyber Risk – Are these business centric or IT centric? 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10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10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This is the road</a:t>
            </a:r>
            <a:r>
              <a:rPr lang="en-NZ" baseline="0" dirty="0" smtClean="0"/>
              <a:t> or path I want to address today:  </a:t>
            </a:r>
          </a:p>
          <a:p>
            <a:r>
              <a:rPr lang="en-NZ" baseline="0" dirty="0" smtClean="0"/>
              <a:t>Sony Attack – North Korea backed (Guardians of Peace) </a:t>
            </a:r>
          </a:p>
          <a:p>
            <a:r>
              <a:rPr lang="en-NZ" baseline="0" dirty="0" smtClean="0"/>
              <a:t>Ashley Madison </a:t>
            </a:r>
          </a:p>
          <a:p>
            <a:r>
              <a:rPr lang="en-NZ" baseline="0" dirty="0" smtClean="0"/>
              <a:t>Tesco Bank </a:t>
            </a:r>
          </a:p>
          <a:p>
            <a:endParaRPr lang="en-N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10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10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Hacktivists – Subversive</a:t>
            </a:r>
            <a:r>
              <a:rPr lang="en-NZ" baseline="0" dirty="0" smtClean="0"/>
              <a:t> use of computers and computer networks to promote political agendas</a:t>
            </a:r>
          </a:p>
          <a:p>
            <a:endParaRPr lang="en-NZ" baseline="0" dirty="0" smtClean="0"/>
          </a:p>
          <a:p>
            <a:r>
              <a:rPr lang="en-NZ" baseline="0" dirty="0" smtClean="0"/>
              <a:t>Users:  Users with a grudge, users with access not checked and controlled and users with special privileges or ones that can escalate with permission </a:t>
            </a:r>
          </a:p>
          <a:p>
            <a:endParaRPr lang="en-NZ" baseline="0" dirty="0" smtClean="0"/>
          </a:p>
          <a:p>
            <a:r>
              <a:rPr lang="en-NZ" baseline="0" dirty="0" smtClean="0"/>
              <a:t>Current cyber attacks under GT with Dual Insurance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1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Talk about the Internet of things </a:t>
            </a:r>
          </a:p>
          <a:p>
            <a:r>
              <a:rPr lang="en-NZ" dirty="0" smtClean="0"/>
              <a:t>Mobile</a:t>
            </a:r>
            <a:r>
              <a:rPr lang="en-NZ" baseline="0" dirty="0" smtClean="0"/>
              <a:t> Banking and Commerce</a:t>
            </a:r>
          </a:p>
          <a:p>
            <a:r>
              <a:rPr lang="en-NZ" baseline="0" dirty="0" smtClean="0"/>
              <a:t>Cloud – Security and effectiveness varies  - Data can be comingled and data leakage and breach risks high if not controlled (due diligence most important)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10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10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10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Data</a:t>
            </a:r>
            <a:r>
              <a:rPr lang="en-NZ" baseline="0" dirty="0" smtClean="0"/>
              <a:t> Breach – Doesn’t have to be electronic or digital to be a  breach  - Breach disclosure in NZ being very weak </a:t>
            </a:r>
          </a:p>
          <a:p>
            <a:r>
              <a:rPr lang="en-NZ" baseline="0" dirty="0" smtClean="0"/>
              <a:t>Attacks cross the spectrum of what makes our organisation – PPT no matter how small or big -   This is the cause as well as can be the fix to the problem (PPT coming together under a well oiled governance and monitored structure)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10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Businesses</a:t>
            </a:r>
            <a:r>
              <a:rPr lang="en-NZ" baseline="0" dirty="0" smtClean="0"/>
              <a:t> need to include information security risk as an integral component of overall business risk (Practice risk centric is myopic and will be a costly mistake)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1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Colour"/>
          <p:cNvSpPr>
            <a:spLocks noChangeArrowheads="1"/>
          </p:cNvSpPr>
          <p:nvPr/>
        </p:nvSpPr>
        <p:spPr bwMode="auto">
          <a:xfrm>
            <a:off x="0" y="34925"/>
            <a:ext cx="9144000" cy="1800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592" y="34925"/>
            <a:ext cx="3742944" cy="126187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6" name="Body Colour"/>
          <p:cNvSpPr>
            <a:spLocks noChangeArrowheads="1"/>
          </p:cNvSpPr>
          <p:nvPr/>
        </p:nvSpPr>
        <p:spPr bwMode="auto">
          <a:xfrm>
            <a:off x="0" y="1800225"/>
            <a:ext cx="9144000" cy="50577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Title Placeholder"/>
          <p:cNvSpPr>
            <a:spLocks noGrp="1" noChangeArrowheads="1"/>
          </p:cNvSpPr>
          <p:nvPr>
            <p:ph type="ctrTitle" sz="quarter"/>
          </p:nvPr>
        </p:nvSpPr>
        <p:spPr>
          <a:xfrm>
            <a:off x="360363" y="2160588"/>
            <a:ext cx="8423275" cy="43370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pyright"/>
          <p:cNvSpPr txBox="1">
            <a:spLocks noChangeArrowheads="1"/>
          </p:cNvSpPr>
          <p:nvPr userDrawn="1"/>
        </p:nvSpPr>
        <p:spPr bwMode="auto">
          <a:xfrm>
            <a:off x="285720" y="6572272"/>
            <a:ext cx="343844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/>
            <a:r>
              <a:rPr lang="en-NZ" sz="1000" dirty="0" smtClean="0">
                <a:solidFill>
                  <a:srgbClr val="777777"/>
                </a:solidFill>
                <a:latin typeface="Arial"/>
              </a:rPr>
              <a:t>© 2016</a:t>
            </a:r>
            <a:r>
              <a:rPr lang="en-NZ" sz="1000" baseline="0" dirty="0" smtClean="0">
                <a:solidFill>
                  <a:srgbClr val="777777"/>
                </a:solidFill>
                <a:latin typeface="Arial"/>
              </a:rPr>
              <a:t> </a:t>
            </a:r>
            <a:r>
              <a:rPr lang="en-NZ" sz="1000" dirty="0" smtClean="0">
                <a:solidFill>
                  <a:srgbClr val="777777"/>
                </a:solidFill>
                <a:latin typeface="Arial"/>
              </a:rPr>
              <a:t>Grant Thornton New Zealand Ltd. All rights reserved.</a:t>
            </a:r>
            <a:endParaRPr lang="en-GB" sz="1000" dirty="0">
              <a:solidFill>
                <a:srgbClr val="777777"/>
              </a:solidFill>
              <a:latin typeface="Arial"/>
            </a:endParaRPr>
          </a:p>
        </p:txBody>
      </p:sp>
      <p:sp>
        <p:nvSpPr>
          <p:cNvPr id="2" name="FilePathFooter"/>
          <p:cNvSpPr>
            <a:spLocks noGrp="1"/>
          </p:cNvSpPr>
          <p:nvPr>
            <p:ph type="ftr" sz="quarter" idx="10"/>
          </p:nvPr>
        </p:nvSpPr>
        <p:spPr>
          <a:xfrm>
            <a:off x="360045" y="5957888"/>
            <a:ext cx="2895600" cy="365125"/>
          </a:xfrm>
        </p:spPr>
        <p:txBody>
          <a:bodyPr wrap="none" lIns="0" tIns="0" rIns="0" bIns="0"/>
          <a:lstStyle>
            <a:lvl1pPr algn="l">
              <a:defRPr sz="1000">
                <a:solidFill>
                  <a:srgbClr val="777777"/>
                </a:solidFill>
                <a:latin typeface="Arial"/>
              </a:defRPr>
            </a:lvl1pPr>
          </a:lstStyle>
          <a:p>
            <a:r>
              <a:rPr lang="en-NZ" dirty="0" smtClean="0"/>
              <a:t>Presentation1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8613" y="360363"/>
            <a:ext cx="2105025" cy="6137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363" y="360363"/>
            <a:ext cx="6165850" cy="6137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60363" y="2160588"/>
            <a:ext cx="4135437" cy="4197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160588"/>
            <a:ext cx="4135438" cy="4197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NZ" dirty="0" smtClean="0"/>
              <a:t>Presentation1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0308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NZ" dirty="0" smtClean="0"/>
              <a:t>Presentation1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71205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466" y="-6350"/>
            <a:ext cx="9144000" cy="179388"/>
          </a:xfrm>
          <a:prstGeom prst="rect">
            <a:avLst/>
          </a:prstGeom>
          <a:solidFill>
            <a:srgbClr val="86AD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1000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466" y="6653216"/>
            <a:ext cx="9144000" cy="179387"/>
          </a:xfrm>
          <a:prstGeom prst="rect">
            <a:avLst/>
          </a:prstGeom>
          <a:solidFill>
            <a:srgbClr val="0055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10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82979"/>
            <a:ext cx="7772400" cy="860425"/>
          </a:xfrm>
        </p:spPr>
        <p:txBody>
          <a:bodyPr>
            <a:normAutofit/>
          </a:bodyPr>
          <a:lstStyle>
            <a:lvl1pPr marL="0" indent="0" algn="ctr">
              <a:tabLst/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84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55600" indent="-355600">
              <a:tabLst>
                <a:tab pos="358775" algn="l"/>
              </a:tabLst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-360000">
              <a:defRPr sz="1100"/>
            </a:lvl1pPr>
            <a:lvl2pPr marL="358775" indent="-358775">
              <a:spcBef>
                <a:spcPts val="900"/>
              </a:spcBef>
              <a:defRPr sz="1000">
                <a:solidFill>
                  <a:srgbClr val="000000"/>
                </a:solidFill>
              </a:defRPr>
            </a:lvl2pPr>
            <a:lvl3pPr marL="720000">
              <a:spcBef>
                <a:spcPts val="600"/>
              </a:spcBef>
              <a:buFont typeface="Trebuchet MS" pitchFamily="34" charset="0"/>
              <a:buChar char="—"/>
              <a:defRPr sz="1000">
                <a:solidFill>
                  <a:srgbClr val="000000"/>
                </a:solidFill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09850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466" y="6526216"/>
            <a:ext cx="9144000" cy="179387"/>
          </a:xfrm>
          <a:prstGeom prst="rect">
            <a:avLst/>
          </a:prstGeom>
          <a:solidFill>
            <a:srgbClr val="0055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1000" dirty="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466" y="-6350"/>
            <a:ext cx="9144000" cy="179388"/>
          </a:xfrm>
          <a:prstGeom prst="rect">
            <a:avLst/>
          </a:prstGeom>
          <a:solidFill>
            <a:srgbClr val="86AD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1000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74483" y="6430966"/>
            <a:ext cx="2117480" cy="4270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1000" dirty="0">
              <a:solidFill>
                <a:srgbClr val="FFFFFF"/>
              </a:solidFill>
            </a:endParaRPr>
          </a:p>
        </p:txBody>
      </p:sp>
      <p:pic>
        <p:nvPicPr>
          <p:cNvPr id="6" name="Picture 15" descr="zc_logoRGB_l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8429" y="6440488"/>
            <a:ext cx="17145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732" y="2160866"/>
            <a:ext cx="7929268" cy="987684"/>
          </a:xfrm>
          <a:solidFill>
            <a:schemeClr val="bg1"/>
          </a:solidFill>
          <a:ln>
            <a:noFill/>
          </a:ln>
        </p:spPr>
        <p:txBody>
          <a:bodyPr/>
          <a:lstStyle>
            <a:lvl1pPr algn="l">
              <a:defRPr sz="1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286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9350"/>
            <a:ext cx="4040188" cy="639762"/>
          </a:xfrm>
        </p:spPr>
        <p:txBody>
          <a:bodyPr anchor="ctr"/>
          <a:lstStyle>
            <a:lvl1pPr marL="0" indent="0">
              <a:buNone/>
              <a:defRPr sz="1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64311"/>
            <a:ext cx="4040188" cy="4261852"/>
          </a:xfrm>
        </p:spPr>
        <p:txBody>
          <a:bodyPr/>
          <a:lstStyle>
            <a:lvl1pPr algn="l" defTabSz="457200" rtl="0" eaLnBrk="0" fontAlgn="base" hangingPunct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Font typeface="Wingdings" pitchFamily="2" charset="2"/>
              <a:buNone/>
              <a:defRPr lang="en-US" sz="1100" kern="1200" dirty="0" smtClean="0">
                <a:solidFill>
                  <a:schemeClr val="accent1"/>
                </a:solidFill>
                <a:latin typeface="Trebuchet MS"/>
                <a:ea typeface="ＭＳ Ｐゴシック" pitchFamily="36" charset="-128"/>
                <a:cs typeface="Trebuchet MS"/>
              </a:defRPr>
            </a:lvl1pPr>
            <a:lvl2pPr marL="358775" indent="-358775" algn="l" defTabSz="457200" rtl="0" eaLnBrk="0" fontAlgn="base" hangingPunct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Font typeface="Wingdings" pitchFamily="2" charset="2"/>
              <a:buChar char="§"/>
              <a:defRPr lang="en-US" sz="1000" kern="1200" dirty="0" smtClean="0">
                <a:solidFill>
                  <a:schemeClr val="tx1"/>
                </a:solidFill>
                <a:latin typeface="Trebuchet MS"/>
                <a:ea typeface="ＭＳ Ｐゴシック" pitchFamily="36" charset="-128"/>
                <a:cs typeface="Trebuchet MS"/>
              </a:defRPr>
            </a:lvl2pPr>
            <a:lvl3pPr algn="l" defTabSz="457200" rtl="0" eaLnBrk="0" fontAlgn="base" hangingPunct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Font typeface="Wingdings" pitchFamily="2" charset="2"/>
              <a:buChar char="§"/>
              <a:defRPr lang="en-US" sz="1000" kern="1200" dirty="0" smtClean="0">
                <a:solidFill>
                  <a:schemeClr val="tx1"/>
                </a:solidFill>
                <a:latin typeface="Trebuchet MS"/>
                <a:ea typeface="ＭＳ Ｐゴシック" pitchFamily="36" charset="-128"/>
                <a:cs typeface="Trebuchet MS"/>
              </a:defRPr>
            </a:lvl3pPr>
            <a:lvl4pPr algn="l" defTabSz="457200" rtl="0" eaLnBrk="0" fontAlgn="base" hangingPunct="0">
              <a:spcBef>
                <a:spcPts val="900"/>
              </a:spcBef>
              <a:spcAft>
                <a:spcPts val="0"/>
              </a:spcAft>
              <a:buClr>
                <a:srgbClr val="7F7F7F"/>
              </a:buClr>
              <a:buFont typeface="Trebuchet MS" pitchFamily="34" charset="0"/>
              <a:buChar char="—"/>
              <a:defRPr lang="en-US" sz="1000" kern="1200" dirty="0" smtClean="0">
                <a:solidFill>
                  <a:schemeClr val="tx1"/>
                </a:solidFill>
                <a:latin typeface="Trebuchet MS"/>
                <a:ea typeface="ＭＳ Ｐゴシック" pitchFamily="36" charset="-128"/>
                <a:cs typeface="Trebuchet MS"/>
              </a:defRPr>
            </a:lvl4pPr>
            <a:lvl5pPr algn="l" defTabSz="457200" rtl="0" eaLnBrk="0" fontAlgn="base" hangingPunct="0"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Font typeface="Arial" pitchFamily="34" charset="0"/>
              <a:buChar char="•"/>
              <a:defRPr lang="en-US" sz="1000" kern="1200" dirty="0">
                <a:solidFill>
                  <a:schemeClr val="tx1"/>
                </a:solidFill>
                <a:latin typeface="Trebuchet MS"/>
                <a:ea typeface="ＭＳ Ｐゴシック" pitchFamily="36" charset="-128"/>
                <a:cs typeface="Trebuchet M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49350"/>
            <a:ext cx="4041775" cy="639762"/>
          </a:xfrm>
        </p:spPr>
        <p:txBody>
          <a:bodyPr anchor="ctr"/>
          <a:lstStyle>
            <a:lvl1pPr marL="0" indent="0">
              <a:buNone/>
              <a:defRPr sz="1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64311"/>
            <a:ext cx="4041775" cy="4261852"/>
          </a:xfrm>
        </p:spPr>
        <p:txBody>
          <a:bodyPr/>
          <a:lstStyle>
            <a:lvl1pPr algn="l" defTabSz="457200" rtl="0" eaLnBrk="0" fontAlgn="base" hangingPunct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Font typeface="Wingdings" pitchFamily="2" charset="2"/>
              <a:buNone/>
              <a:defRPr lang="en-US" sz="1100" kern="1200" dirty="0" smtClean="0">
                <a:solidFill>
                  <a:schemeClr val="accent1"/>
                </a:solidFill>
                <a:latin typeface="Trebuchet MS"/>
                <a:ea typeface="ＭＳ Ｐゴシック" pitchFamily="36" charset="-128"/>
                <a:cs typeface="Trebuchet MS"/>
              </a:defRPr>
            </a:lvl1pPr>
            <a:lvl2pPr marL="358775" indent="-358775" algn="l" defTabSz="457200" rtl="0" eaLnBrk="0" fontAlgn="base" hangingPunct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Font typeface="Wingdings" pitchFamily="2" charset="2"/>
              <a:buChar char="§"/>
              <a:defRPr lang="en-US" sz="1000" kern="1200" dirty="0" smtClean="0">
                <a:solidFill>
                  <a:schemeClr val="tx1"/>
                </a:solidFill>
                <a:latin typeface="Trebuchet MS"/>
                <a:ea typeface="ＭＳ Ｐゴシック" pitchFamily="36" charset="-128"/>
                <a:cs typeface="Trebuchet MS"/>
              </a:defRPr>
            </a:lvl2pPr>
            <a:lvl3pPr algn="l" defTabSz="457200" rtl="0" eaLnBrk="0" fontAlgn="base" hangingPunct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Font typeface="Wingdings" pitchFamily="2" charset="2"/>
              <a:buChar char="§"/>
              <a:defRPr lang="en-US" sz="1000" kern="1200" dirty="0" smtClean="0">
                <a:solidFill>
                  <a:schemeClr val="tx1"/>
                </a:solidFill>
                <a:latin typeface="Trebuchet MS"/>
                <a:ea typeface="ＭＳ Ｐゴシック" pitchFamily="36" charset="-128"/>
                <a:cs typeface="Trebuchet MS"/>
              </a:defRPr>
            </a:lvl3pPr>
            <a:lvl4pPr algn="l" defTabSz="457200" rtl="0" eaLnBrk="0" fontAlgn="base" hangingPunct="0">
              <a:spcBef>
                <a:spcPts val="900"/>
              </a:spcBef>
              <a:spcAft>
                <a:spcPts val="0"/>
              </a:spcAft>
              <a:buClr>
                <a:srgbClr val="7F7F7F"/>
              </a:buClr>
              <a:buFont typeface="Trebuchet MS" pitchFamily="34" charset="0"/>
              <a:buChar char="—"/>
              <a:defRPr lang="en-US" sz="1000" kern="1200" dirty="0" smtClean="0">
                <a:solidFill>
                  <a:schemeClr val="tx1"/>
                </a:solidFill>
                <a:latin typeface="Trebuchet MS"/>
                <a:ea typeface="ＭＳ Ｐゴシック" pitchFamily="36" charset="-128"/>
                <a:cs typeface="Trebuchet MS"/>
              </a:defRPr>
            </a:lvl4pPr>
            <a:lvl5pPr algn="l" defTabSz="457200" rtl="0" eaLnBrk="0" fontAlgn="base" hangingPunct="0"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Font typeface="Arial" pitchFamily="34" charset="0"/>
              <a:buChar char="•"/>
              <a:defRPr lang="en-US" sz="1000" kern="1200" dirty="0">
                <a:solidFill>
                  <a:schemeClr val="tx1"/>
                </a:solidFill>
                <a:latin typeface="Trebuchet MS"/>
                <a:ea typeface="ＭＳ Ｐゴシック" pitchFamily="36" charset="-128"/>
                <a:cs typeface="Trebuchet M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8836122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6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alphaModFix amt="55000"/>
            <a:lum/>
          </a:blip>
          <a:srcRect/>
          <a:stretch>
            <a:fillRect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12521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6076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3642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5599"/>
            <a:ext cx="7105650" cy="5259600"/>
          </a:xfrm>
        </p:spPr>
        <p:txBody>
          <a:bodyPr/>
          <a:lstStyle>
            <a:lvl1pPr algn="l" defTabSz="457200" rtl="0" eaLnBrk="0" fontAlgn="base" hangingPunct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Font typeface="Wingdings" pitchFamily="2" charset="2"/>
              <a:buNone/>
              <a:defRPr lang="en-US" sz="1000" b="1" kern="1200" dirty="0" smtClean="0">
                <a:solidFill>
                  <a:srgbClr val="11579B"/>
                </a:solidFill>
                <a:latin typeface="Trebuchet MS"/>
                <a:ea typeface="ＭＳ Ｐゴシック" pitchFamily="36" charset="-128"/>
                <a:cs typeface="Trebuchet MS"/>
              </a:defRPr>
            </a:lvl1pPr>
            <a:lvl2pPr algn="l" defTabSz="457200" rtl="0" eaLnBrk="0" fontAlgn="base" hangingPunct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Font typeface="Wingdings" pitchFamily="2" charset="2"/>
              <a:buChar char="§"/>
              <a:defRPr lang="en-US" sz="1000" kern="1200" dirty="0" smtClean="0">
                <a:solidFill>
                  <a:srgbClr val="000000"/>
                </a:solidFill>
                <a:latin typeface="Trebuchet MS"/>
                <a:ea typeface="ＭＳ Ｐゴシック" pitchFamily="36" charset="-128"/>
                <a:cs typeface="Trebuchet MS"/>
              </a:defRPr>
            </a:lvl2pPr>
            <a:lvl3pPr marL="720000" algn="l" defTabSz="457200" rtl="0" eaLnBrk="0" fontAlgn="base" hangingPunct="0">
              <a:spcBef>
                <a:spcPts val="900"/>
              </a:spcBef>
              <a:spcAft>
                <a:spcPts val="0"/>
              </a:spcAft>
              <a:buClr>
                <a:srgbClr val="7F7F7F"/>
              </a:buClr>
              <a:buFont typeface="Trebuchet MS" pitchFamily="34" charset="0"/>
              <a:buChar char="—"/>
              <a:defRPr lang="en-US" sz="1000" kern="1200" dirty="0" smtClean="0">
                <a:solidFill>
                  <a:srgbClr val="000000"/>
                </a:solidFill>
                <a:latin typeface="Trebuchet MS"/>
                <a:ea typeface="ＭＳ Ｐゴシック" pitchFamily="36" charset="-128"/>
                <a:cs typeface="Trebuchet MS"/>
              </a:defRPr>
            </a:lvl3pPr>
            <a:lvl4pPr marL="1080000" algn="l" defTabSz="457200" rtl="0" eaLnBrk="0" fontAlgn="base" hangingPunct="0"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Font typeface="Arial" pitchFamily="34" charset="0"/>
              <a:buChar char="•"/>
              <a:defRPr lang="en-US" sz="1000" kern="1200" dirty="0" smtClean="0">
                <a:solidFill>
                  <a:srgbClr val="000000"/>
                </a:solidFill>
                <a:latin typeface="Trebuchet MS"/>
                <a:ea typeface="ＭＳ Ｐゴシック" pitchFamily="36" charset="-128"/>
                <a:cs typeface="Trebuchet MS"/>
              </a:defRPr>
            </a:lvl4pPr>
            <a:lvl5pPr algn="l" defTabSz="457200" rtl="0" eaLnBrk="0" fontAlgn="base" hangingPunct="0"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Font typeface="Trebuchet MS" pitchFamily="34" charset="0"/>
              <a:buChar char="—"/>
              <a:defRPr lang="en-US" sz="1000" kern="1200" dirty="0">
                <a:solidFill>
                  <a:schemeClr val="tx1"/>
                </a:solidFill>
                <a:latin typeface="Trebuchet MS"/>
                <a:ea typeface="ＭＳ Ｐゴシック" pitchFamily="36" charset="-128"/>
                <a:cs typeface="Trebuchet M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31262" cy="914400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7700598" y="1123950"/>
            <a:ext cx="996923" cy="1440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613170" y="2703515"/>
            <a:ext cx="1166296" cy="216982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57A6"/>
              </a:buClr>
              <a:buSzPct val="90000"/>
              <a:buFont typeface="Wingdings" pitchFamily="2" charset="2"/>
              <a:buNone/>
              <a:tabLst/>
              <a:defRPr kumimoji="0" lang="en-GB" sz="8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ＭＳ Ｐゴシック" pitchFamily="36" charset="-128"/>
                <a:cs typeface="Trebuchet MS"/>
              </a:defRPr>
            </a:lvl1pPr>
            <a:lvl2pPr marL="0" indent="0">
              <a:spcBef>
                <a:spcPts val="0"/>
              </a:spcBef>
              <a:buNone/>
              <a:defRPr sz="800">
                <a:solidFill>
                  <a:srgbClr val="000000"/>
                </a:solidFill>
              </a:defRPr>
            </a:lvl2pPr>
            <a:lvl3pPr>
              <a:buNone/>
              <a:defRPr sz="1000">
                <a:solidFill>
                  <a:srgbClr val="7F7F7F"/>
                </a:solidFill>
              </a:defRPr>
            </a:lvl3pPr>
            <a:lvl4pPr>
              <a:buNone/>
              <a:defRPr sz="1000">
                <a:solidFill>
                  <a:srgbClr val="7F7F7F"/>
                </a:solidFill>
              </a:defRPr>
            </a:lvl4pPr>
            <a:lvl5pPr>
              <a:buNone/>
              <a:defRPr sz="1000">
                <a:solidFill>
                  <a:srgbClr val="7F7F7F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458947" y="4863600"/>
            <a:ext cx="2332800" cy="1490400"/>
          </a:xfrm>
        </p:spPr>
        <p:txBody>
          <a:bodyPr/>
          <a:lstStyle>
            <a:lvl1pPr marL="1588" indent="0">
              <a:spcBef>
                <a:spcPts val="600"/>
              </a:spcBef>
              <a:defRPr sz="1000" b="1" baseline="0"/>
            </a:lvl1pPr>
            <a:lvl2pPr marL="360000">
              <a:spcBef>
                <a:spcPts val="600"/>
              </a:spcBef>
              <a:defRPr sz="1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3281982" y="4863600"/>
            <a:ext cx="2332800" cy="1490400"/>
          </a:xfrm>
        </p:spPr>
        <p:txBody>
          <a:bodyPr/>
          <a:lstStyle>
            <a:lvl1pPr marL="1588" indent="0">
              <a:spcBef>
                <a:spcPts val="600"/>
              </a:spcBef>
              <a:defRPr sz="1000" b="1" baseline="0"/>
            </a:lvl1pPr>
            <a:lvl2pPr marL="360000">
              <a:spcBef>
                <a:spcPts val="600"/>
              </a:spcBef>
              <a:defRPr sz="1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507520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 bwMode="auto">
          <a:xfrm>
            <a:off x="8534400" y="6553200"/>
            <a:ext cx="3810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fld id="{BCADC466-94E5-40FB-9BCD-06A285407675}" type="slidenum">
              <a:rPr lang="en-US" sz="1000" b="1">
                <a:solidFill>
                  <a:srgbClr val="FFFFFF"/>
                </a:solidFill>
                <a:latin typeface="Trebuchet MS" pitchFamily="-96" charset="0"/>
              </a:rPr>
              <a:pPr algn="ctr" eaLnBrk="0" hangingPunct="0"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Trebuchet MS" pitchFamily="-96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466" y="-6350"/>
            <a:ext cx="9144000" cy="179388"/>
          </a:xfrm>
          <a:prstGeom prst="rect">
            <a:avLst/>
          </a:prstGeom>
          <a:solidFill>
            <a:srgbClr val="86AD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1000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466" y="6653216"/>
            <a:ext cx="9144000" cy="179387"/>
          </a:xfrm>
          <a:prstGeom prst="rect">
            <a:avLst/>
          </a:prstGeom>
          <a:solidFill>
            <a:srgbClr val="0055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10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6431" y="3276600"/>
            <a:ext cx="6553200" cy="914400"/>
          </a:xfrm>
        </p:spPr>
        <p:txBody>
          <a:bodyPr/>
          <a:lstStyle>
            <a:lvl1pPr algn="ctr">
              <a:defRPr baseline="0">
                <a:solidFill>
                  <a:srgbClr val="11579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90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363" y="2160588"/>
            <a:ext cx="4135437" cy="4337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0588"/>
            <a:ext cx="4135438" cy="4337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098" name="Picture 2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836712"/>
            <a:ext cx="1657350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1" descr="image00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89060"/>
            <a:ext cx="1647825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alphaModFix amt="55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Body Colour"/>
          <p:cNvSpPr>
            <a:spLocks noChangeArrowheads="1"/>
          </p:cNvSpPr>
          <p:nvPr/>
        </p:nvSpPr>
        <p:spPr bwMode="auto">
          <a:xfrm>
            <a:off x="0" y="1800225"/>
            <a:ext cx="9144000" cy="50577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1034" name="Title Colour"/>
          <p:cNvSpPr>
            <a:spLocks noChangeArrowheads="1"/>
          </p:cNvSpPr>
          <p:nvPr/>
        </p:nvSpPr>
        <p:spPr bwMode="auto">
          <a:xfrm>
            <a:off x="0" y="0"/>
            <a:ext cx="9144000" cy="1800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8" name="Title Placeholder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360363"/>
            <a:ext cx="842327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2160588"/>
            <a:ext cx="8423275" cy="4197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3" name="GTLogo" hidden="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4763" y="6420102"/>
            <a:ext cx="9153526" cy="43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pyright"/>
          <p:cNvSpPr txBox="1">
            <a:spLocks noChangeArrowheads="1"/>
          </p:cNvSpPr>
          <p:nvPr/>
        </p:nvSpPr>
        <p:spPr bwMode="auto">
          <a:xfrm>
            <a:off x="285720" y="6572272"/>
            <a:ext cx="343844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/>
            <a:r>
              <a:rPr lang="en-NZ" sz="1000" dirty="0" smtClean="0">
                <a:solidFill>
                  <a:srgbClr val="777777"/>
                </a:solidFill>
                <a:latin typeface="Arial"/>
              </a:rPr>
              <a:t>© 2016 Grant Thornton New Zealand Ltd. All rights reserved.</a:t>
            </a:r>
            <a:endParaRPr lang="en-GB" sz="1000" dirty="0">
              <a:solidFill>
                <a:srgbClr val="777777"/>
              </a:solidFill>
              <a:latin typeface="Arial"/>
            </a:endParaRPr>
          </a:p>
        </p:txBody>
      </p:sp>
      <p:sp>
        <p:nvSpPr>
          <p:cNvPr id="2" name="FilePathFooter"/>
          <p:cNvSpPr>
            <a:spLocks noGrp="1"/>
          </p:cNvSpPr>
          <p:nvPr>
            <p:ph type="ftr" sz="quarter" idx="3"/>
          </p:nvPr>
        </p:nvSpPr>
        <p:spPr>
          <a:xfrm>
            <a:off x="360045" y="5957888"/>
            <a:ext cx="2895600" cy="365125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rgbClr val="777777"/>
                </a:solidFill>
                <a:latin typeface="Arial"/>
              </a:defRPr>
            </a:lvl1pPr>
          </a:lstStyle>
          <a:p>
            <a:r>
              <a:rPr lang="en-NZ" dirty="0" smtClean="0"/>
              <a:t>Presentation1</a:t>
            </a:r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4" r:id="rId12"/>
    <p:sldLayoutId id="2147483685" r:id="rId13"/>
    <p:sldLayoutId id="2147483711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alphaModFix amt="55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1466" y="6526216"/>
            <a:ext cx="9144000" cy="179387"/>
          </a:xfrm>
          <a:prstGeom prst="rect">
            <a:avLst/>
          </a:prstGeom>
          <a:solidFill>
            <a:srgbClr val="0055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1000" dirty="0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74483" y="6430966"/>
            <a:ext cx="2117480" cy="3460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1000" dirty="0">
              <a:solidFill>
                <a:srgbClr val="FFFFFF"/>
              </a:solidFill>
            </a:endParaRPr>
          </a:p>
        </p:txBody>
      </p:sp>
      <p:pic>
        <p:nvPicPr>
          <p:cNvPr id="1028" name="Picture 15" descr="zc_logoRGB_l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88429" y="6440488"/>
            <a:ext cx="17145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 bwMode="auto">
          <a:xfrm>
            <a:off x="1466" y="3175"/>
            <a:ext cx="9144000" cy="179388"/>
          </a:xfrm>
          <a:prstGeom prst="rect">
            <a:avLst/>
          </a:prstGeom>
          <a:solidFill>
            <a:srgbClr val="86AD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1000" dirty="0">
              <a:solidFill>
                <a:srgbClr val="FFFFFF"/>
              </a:solidFill>
            </a:endParaRPr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1" y="152400"/>
            <a:ext cx="82354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668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CompanyName"/>
          <p:cNvSpPr>
            <a:spLocks noChangeArrowheads="1"/>
          </p:cNvSpPr>
          <p:nvPr/>
        </p:nvSpPr>
        <p:spPr bwMode="auto">
          <a:xfrm flipH="1">
            <a:off x="3263412" y="6570663"/>
            <a:ext cx="261278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939800" eaLnBrk="0" hangingPunct="0">
              <a:defRPr/>
            </a:pPr>
            <a:r>
              <a:rPr lang="en-GB" sz="800" dirty="0" smtClean="0">
                <a:solidFill>
                  <a:srgbClr val="FFFFFF"/>
                </a:solidFill>
                <a:latin typeface="Trebuchet MS" pitchFamily="34" charset="0"/>
              </a:rPr>
              <a:t>Project Esher</a:t>
            </a:r>
            <a:endParaRPr lang="en-GB" sz="800" dirty="0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12" name="Rectangle 297"/>
          <p:cNvSpPr>
            <a:spLocks noChangeArrowheads="1"/>
          </p:cNvSpPr>
          <p:nvPr/>
        </p:nvSpPr>
        <p:spPr bwMode="auto">
          <a:xfrm>
            <a:off x="0" y="0"/>
            <a:ext cx="9144000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90000" rIns="90000" bIns="90000" anchor="ctr"/>
          <a:lstStyle/>
          <a:p>
            <a:pPr>
              <a:tabLst>
                <a:tab pos="4840288" algn="ctr"/>
                <a:tab pos="9775825" algn="r"/>
              </a:tabLst>
              <a:defRPr/>
            </a:pPr>
            <a:r>
              <a:rPr lang="en-GB" sz="800" b="1" dirty="0">
                <a:solidFill>
                  <a:srgbClr val="FFFFFF"/>
                </a:solidFill>
                <a:latin typeface="Trebuchet MS" pitchFamily="34" charset="0"/>
              </a:rPr>
              <a:t>	Draft - for discussion purposes only	</a:t>
            </a:r>
            <a:fld id="{B531CF0D-0F1F-4493-93D4-20C56E258092}" type="datetime8">
              <a:rPr lang="en-GB" sz="800" b="1">
                <a:solidFill>
                  <a:srgbClr val="FFFFFF"/>
                </a:solidFill>
                <a:latin typeface="Trebuchet MS" pitchFamily="34" charset="0"/>
              </a:rPr>
              <a:pPr>
                <a:tabLst>
                  <a:tab pos="4840288" algn="ctr"/>
                  <a:tab pos="9775825" algn="r"/>
                </a:tabLst>
                <a:defRPr/>
              </a:pPr>
              <a:t>24/11/2016 11:11</a:t>
            </a:fld>
            <a:endParaRPr lang="en-GB" sz="800" b="1" dirty="0">
              <a:solidFill>
                <a:srgbClr val="FFFFFF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12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marL="355600" indent="-355600" algn="l" defTabSz="457200" rtl="0" eaLnBrk="1" fontAlgn="base" hangingPunct="1">
        <a:spcBef>
          <a:spcPct val="0"/>
        </a:spcBef>
        <a:spcAft>
          <a:spcPct val="0"/>
        </a:spcAft>
        <a:tabLst>
          <a:tab pos="358775" algn="l"/>
        </a:tabLst>
        <a:defRPr b="1" kern="1200">
          <a:solidFill>
            <a:schemeClr val="tx2"/>
          </a:solidFill>
          <a:latin typeface="Trebuchet MS"/>
          <a:ea typeface="ＭＳ Ｐゴシック" pitchFamily="36" charset="-128"/>
          <a:cs typeface="Trebuchet MS"/>
        </a:defRPr>
      </a:lvl1pPr>
      <a:lvl2pPr marL="355600" indent="-355600" algn="l" defTabSz="457200" rtl="0" eaLnBrk="1" fontAlgn="base" hangingPunct="1">
        <a:spcBef>
          <a:spcPct val="0"/>
        </a:spcBef>
        <a:spcAft>
          <a:spcPct val="0"/>
        </a:spcAft>
        <a:tabLst>
          <a:tab pos="358775" algn="l"/>
        </a:tabLst>
        <a:defRPr b="1">
          <a:solidFill>
            <a:schemeClr val="tx2"/>
          </a:solidFill>
          <a:latin typeface="Trebuchet MS" pitchFamily="36" charset="0"/>
          <a:ea typeface="ＭＳ Ｐゴシック" pitchFamily="36" charset="-128"/>
          <a:cs typeface="Trebuchet MS" pitchFamily="36" charset="0"/>
        </a:defRPr>
      </a:lvl2pPr>
      <a:lvl3pPr marL="355600" indent="-355600" algn="l" defTabSz="457200" rtl="0" eaLnBrk="1" fontAlgn="base" hangingPunct="1">
        <a:spcBef>
          <a:spcPct val="0"/>
        </a:spcBef>
        <a:spcAft>
          <a:spcPct val="0"/>
        </a:spcAft>
        <a:tabLst>
          <a:tab pos="358775" algn="l"/>
        </a:tabLst>
        <a:defRPr b="1">
          <a:solidFill>
            <a:schemeClr val="tx2"/>
          </a:solidFill>
          <a:latin typeface="Trebuchet MS" pitchFamily="36" charset="0"/>
          <a:ea typeface="ＭＳ Ｐゴシック" pitchFamily="36" charset="-128"/>
          <a:cs typeface="Trebuchet MS" pitchFamily="36" charset="0"/>
        </a:defRPr>
      </a:lvl3pPr>
      <a:lvl4pPr marL="355600" indent="-355600" algn="l" defTabSz="457200" rtl="0" eaLnBrk="1" fontAlgn="base" hangingPunct="1">
        <a:spcBef>
          <a:spcPct val="0"/>
        </a:spcBef>
        <a:spcAft>
          <a:spcPct val="0"/>
        </a:spcAft>
        <a:tabLst>
          <a:tab pos="358775" algn="l"/>
        </a:tabLst>
        <a:defRPr b="1">
          <a:solidFill>
            <a:schemeClr val="tx2"/>
          </a:solidFill>
          <a:latin typeface="Trebuchet MS" pitchFamily="36" charset="0"/>
          <a:ea typeface="ＭＳ Ｐゴシック" pitchFamily="36" charset="-128"/>
          <a:cs typeface="Trebuchet MS" pitchFamily="36" charset="0"/>
        </a:defRPr>
      </a:lvl4pPr>
      <a:lvl5pPr marL="355600" indent="-355600" algn="l" defTabSz="457200" rtl="0" eaLnBrk="1" fontAlgn="base" hangingPunct="1">
        <a:spcBef>
          <a:spcPct val="0"/>
        </a:spcBef>
        <a:spcAft>
          <a:spcPct val="0"/>
        </a:spcAft>
        <a:tabLst>
          <a:tab pos="358775" algn="l"/>
        </a:tabLst>
        <a:defRPr b="1">
          <a:solidFill>
            <a:schemeClr val="tx2"/>
          </a:solidFill>
          <a:latin typeface="Trebuchet MS" pitchFamily="36" charset="0"/>
          <a:ea typeface="ＭＳ Ｐゴシック" pitchFamily="36" charset="-128"/>
          <a:cs typeface="Trebuchet MS" pitchFamily="36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Trebuchet MS" pitchFamily="36" charset="0"/>
          <a:ea typeface="ＭＳ Ｐゴシック" pitchFamily="36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Trebuchet MS" pitchFamily="36" charset="0"/>
          <a:ea typeface="ＭＳ Ｐゴシック" pitchFamily="36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Trebuchet MS" pitchFamily="36" charset="0"/>
          <a:ea typeface="ＭＳ Ｐゴシック" pitchFamily="36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Trebuchet MS" pitchFamily="36" charset="0"/>
          <a:ea typeface="ＭＳ Ｐゴシック" pitchFamily="36" charset="-128"/>
        </a:defRPr>
      </a:lvl9pPr>
    </p:titleStyle>
    <p:bodyStyle>
      <a:lvl1pPr marL="358775" indent="-358775" algn="l" defTabSz="457200" rtl="0" eaLnBrk="1" fontAlgn="base" hangingPunct="1">
        <a:spcBef>
          <a:spcPts val="1200"/>
        </a:spcBef>
        <a:spcAft>
          <a:spcPct val="0"/>
        </a:spcAft>
        <a:buClr>
          <a:srgbClr val="7F7F7F"/>
        </a:buClr>
        <a:buFont typeface="Wingdings" pitchFamily="2" charset="2"/>
        <a:defRPr sz="1100" b="1" kern="1200">
          <a:solidFill>
            <a:srgbClr val="11579B"/>
          </a:solidFill>
          <a:latin typeface="Trebuchet MS"/>
          <a:ea typeface="ＭＳ Ｐゴシック" pitchFamily="36" charset="-128"/>
          <a:cs typeface="Trebuchet MS"/>
        </a:defRPr>
      </a:lvl1pPr>
      <a:lvl2pPr marL="358775" indent="-358775" algn="l" defTabSz="457200" rtl="0" eaLnBrk="1" fontAlgn="base" hangingPunct="1">
        <a:spcBef>
          <a:spcPts val="900"/>
        </a:spcBef>
        <a:spcAft>
          <a:spcPct val="0"/>
        </a:spcAft>
        <a:buClr>
          <a:srgbClr val="5E5D60"/>
        </a:buClr>
        <a:buFont typeface="Wingdings" pitchFamily="2" charset="2"/>
        <a:buChar char="§"/>
        <a:defRPr sz="1000" kern="1200">
          <a:solidFill>
            <a:srgbClr val="000000"/>
          </a:solidFill>
          <a:latin typeface="Trebuchet MS"/>
          <a:ea typeface="ＭＳ Ｐゴシック" pitchFamily="36" charset="-128"/>
          <a:cs typeface="Trebuchet MS"/>
        </a:defRPr>
      </a:lvl2pPr>
      <a:lvl3pPr marL="719138" indent="-358775" algn="l" defTabSz="457200" rtl="0" eaLnBrk="1" fontAlgn="base" hangingPunct="1">
        <a:spcBef>
          <a:spcPts val="600"/>
        </a:spcBef>
        <a:spcAft>
          <a:spcPct val="0"/>
        </a:spcAft>
        <a:buClr>
          <a:srgbClr val="5E5D60"/>
        </a:buClr>
        <a:buFont typeface="Trebuchet MS" pitchFamily="34" charset="0"/>
        <a:buChar char="—"/>
        <a:defRPr sz="1000" kern="1200">
          <a:solidFill>
            <a:schemeClr val="tx1"/>
          </a:solidFill>
          <a:latin typeface="Trebuchet MS"/>
          <a:ea typeface="ＭＳ Ｐゴシック" pitchFamily="36" charset="-128"/>
          <a:cs typeface="Trebuchet MS"/>
        </a:defRPr>
      </a:lvl3pPr>
      <a:lvl4pPr marL="719138" indent="-358775" algn="l" defTabSz="457200" rtl="0" eaLnBrk="1" fontAlgn="base" hangingPunct="1">
        <a:spcBef>
          <a:spcPts val="600"/>
        </a:spcBef>
        <a:spcAft>
          <a:spcPct val="0"/>
        </a:spcAft>
        <a:buClr>
          <a:srgbClr val="7F7F7F"/>
        </a:buClr>
        <a:buFont typeface="Trebuchet MS" pitchFamily="34" charset="0"/>
        <a:buChar char="—"/>
        <a:defRPr sz="1000" kern="1200">
          <a:solidFill>
            <a:srgbClr val="000000"/>
          </a:solidFill>
          <a:latin typeface="Trebuchet MS"/>
          <a:ea typeface="ＭＳ Ｐゴシック" pitchFamily="36" charset="-128"/>
          <a:cs typeface="Trebuchet MS"/>
        </a:defRPr>
      </a:lvl4pPr>
      <a:lvl5pPr marL="1079500" indent="-358775" algn="l" defTabSz="457200" rtl="0" eaLnBrk="1" fontAlgn="base" hangingPunct="1">
        <a:spcBef>
          <a:spcPts val="600"/>
        </a:spcBef>
        <a:spcAft>
          <a:spcPct val="0"/>
        </a:spcAft>
        <a:buClr>
          <a:srgbClr val="7F7F7F"/>
        </a:buClr>
        <a:buFont typeface="Arial" pitchFamily="34" charset="0"/>
        <a:buChar char="•"/>
        <a:defRPr sz="1000" kern="1200">
          <a:solidFill>
            <a:schemeClr val="tx1"/>
          </a:solidFill>
          <a:latin typeface="Trebuchet MS"/>
          <a:ea typeface="ＭＳ Ｐゴシック" pitchFamily="36" charset="-128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1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15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5" Type="http://schemas.microsoft.com/office/2007/relationships/hdphoto" Target="../media/hdphoto1.wdp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39552" y="2780928"/>
            <a:ext cx="8031318" cy="3456384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NZ" dirty="0" smtClean="0"/>
              <a:t> </a:t>
            </a:r>
            <a:br>
              <a:rPr lang="en-NZ" dirty="0" smtClean="0"/>
            </a:br>
            <a:r>
              <a:rPr lang="en-NZ" dirty="0" smtClean="0"/>
              <a:t/>
            </a:r>
            <a:br>
              <a:rPr lang="en-NZ" dirty="0" smtClean="0"/>
            </a:br>
            <a:r>
              <a:rPr lang="en-NZ" b="1" dirty="0"/>
              <a:t>Cyber Attack </a:t>
            </a:r>
            <a:r>
              <a:rPr lang="en-NZ" dirty="0" smtClean="0"/>
              <a:t>– </a:t>
            </a:r>
            <a:r>
              <a:rPr lang="en-NZ" b="1" dirty="0" smtClean="0"/>
              <a:t>Business Risk or IT Problem?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370854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360363"/>
            <a:ext cx="8460110" cy="1268437"/>
          </a:xfrm>
        </p:spPr>
        <p:txBody>
          <a:bodyPr/>
          <a:lstStyle/>
          <a:p>
            <a:r>
              <a:rPr lang="en-NZ" dirty="0" smtClean="0"/>
              <a:t>Cyber Risk – All about your posture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4104456" cy="4102472"/>
          </a:xfrm>
        </p:spPr>
        <p:txBody>
          <a:bodyPr/>
          <a:lstStyle/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Exposure (Critical Assets and Reliant Critical Business Functions)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Data Management - Where is my Data (Does IT have it all</a:t>
            </a:r>
            <a:r>
              <a:rPr lang="en-AU" sz="1600" dirty="0" smtClean="0">
                <a:ea typeface="+mn-ea"/>
                <a:cs typeface="+mn-cs"/>
              </a:rPr>
              <a:t>??)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Cloud – Using it or not?  Are your clients demanding you use it? 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Access – Who has access and do you review that access periodically (Right and Right ) </a:t>
            </a:r>
            <a:endParaRPr lang="en-AU" sz="1600" dirty="0" smtClean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Third parties – how are you reliant and </a:t>
            </a:r>
            <a:r>
              <a:rPr lang="en-AU" sz="1600" dirty="0" smtClean="0">
                <a:ea typeface="+mn-ea"/>
                <a:cs typeface="+mn-cs"/>
              </a:rPr>
              <a:t>by how much?? </a:t>
            </a:r>
            <a:r>
              <a:rPr lang="en-AU" sz="1600" dirty="0" smtClean="0">
                <a:ea typeface="+mn-ea"/>
                <a:cs typeface="+mn-cs"/>
              </a:rPr>
              <a:t>(monitored </a:t>
            </a:r>
            <a:r>
              <a:rPr lang="en-AU" sz="1600" dirty="0" smtClean="0">
                <a:ea typeface="+mn-ea"/>
                <a:cs typeface="+mn-cs"/>
              </a:rPr>
              <a:t>and/or not)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Acceptable Use Policies and Standards 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Governance and Mandate </a:t>
            </a:r>
            <a:endParaRPr lang="en-AU" sz="1600" dirty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2200" dirty="0" smtClean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sz="2200" dirty="0">
              <a:ea typeface="+mn-ea"/>
              <a:cs typeface="+mn-cs"/>
            </a:endParaRPr>
          </a:p>
          <a:p>
            <a:pPr lvl="1"/>
            <a:endParaRPr lang="en-NZ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552" y="2212570"/>
            <a:ext cx="3320354" cy="388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270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844824"/>
            <a:ext cx="5544616" cy="4680520"/>
          </a:xfrm>
        </p:spPr>
        <p:txBody>
          <a:bodyPr/>
          <a:lstStyle/>
          <a:p>
            <a:pPr marL="2857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400" dirty="0" smtClean="0"/>
              <a:t>Do </a:t>
            </a:r>
            <a:r>
              <a:rPr lang="en-NZ" sz="1400" dirty="0"/>
              <a:t>we demonstrate due diligence, ownership, and effective management of cyber risk? </a:t>
            </a:r>
            <a:endParaRPr lang="en-NZ" sz="1400" dirty="0" smtClean="0"/>
          </a:p>
          <a:p>
            <a:pPr marL="2857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400" dirty="0" smtClean="0"/>
              <a:t>Do </a:t>
            </a:r>
            <a:r>
              <a:rPr lang="en-NZ" sz="1400" dirty="0"/>
              <a:t>we have the right leader and </a:t>
            </a:r>
            <a:r>
              <a:rPr lang="en-NZ" sz="1400" dirty="0" smtClean="0"/>
              <a:t>organisational </a:t>
            </a:r>
            <a:r>
              <a:rPr lang="en-NZ" sz="1400" dirty="0"/>
              <a:t>talent? </a:t>
            </a:r>
            <a:endParaRPr lang="en-NZ" sz="1400" dirty="0" smtClean="0"/>
          </a:p>
          <a:p>
            <a:pPr marL="2857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400" dirty="0" smtClean="0"/>
              <a:t>Have </a:t>
            </a:r>
            <a:r>
              <a:rPr lang="en-NZ" sz="1400" dirty="0"/>
              <a:t>we established an appropriate cyber risk escalation framework that includes our risk appetite and reporting thresholds? </a:t>
            </a:r>
            <a:endParaRPr lang="en-NZ" sz="1400" dirty="0" smtClean="0"/>
          </a:p>
          <a:p>
            <a:pPr marL="2857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400" dirty="0" smtClean="0"/>
              <a:t>Are </a:t>
            </a:r>
            <a:r>
              <a:rPr lang="en-NZ" sz="1400" dirty="0"/>
              <a:t>we focused on, and investing in, the right things? And, if so, how do we evaluate and measure the results of our decisions? </a:t>
            </a:r>
            <a:endParaRPr lang="en-NZ" sz="1400" dirty="0" smtClean="0"/>
          </a:p>
          <a:p>
            <a:pPr marL="2857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400" dirty="0" smtClean="0"/>
              <a:t>How </a:t>
            </a:r>
            <a:r>
              <a:rPr lang="en-NZ" sz="1400" dirty="0"/>
              <a:t>do our cyber risk program and capabilities align to industry standards and peer organizations? </a:t>
            </a:r>
            <a:endParaRPr lang="en-NZ" sz="1400" dirty="0" smtClean="0"/>
          </a:p>
          <a:p>
            <a:pPr marL="2857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400" dirty="0" smtClean="0"/>
              <a:t>Do </a:t>
            </a:r>
            <a:r>
              <a:rPr lang="en-NZ" sz="1400" dirty="0"/>
              <a:t>we have a cyber-focused </a:t>
            </a:r>
            <a:r>
              <a:rPr lang="en-NZ" sz="1400" dirty="0" smtClean="0"/>
              <a:t>mind-set </a:t>
            </a:r>
            <a:r>
              <a:rPr lang="en-NZ" sz="1400" dirty="0"/>
              <a:t>and cyber-conscious culture </a:t>
            </a:r>
            <a:r>
              <a:rPr lang="en-NZ" sz="1400" dirty="0" smtClean="0"/>
              <a:t>organisation </a:t>
            </a:r>
            <a:r>
              <a:rPr lang="en-NZ" sz="1400" dirty="0"/>
              <a:t>wide? </a:t>
            </a:r>
            <a:endParaRPr lang="en-NZ" sz="1400" dirty="0" smtClean="0"/>
          </a:p>
          <a:p>
            <a:pPr marL="2857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400" dirty="0" smtClean="0"/>
              <a:t>What </a:t>
            </a:r>
            <a:r>
              <a:rPr lang="en-NZ" sz="1400" dirty="0"/>
              <a:t>have we done to protect the organization against third-party cyber risks? </a:t>
            </a:r>
            <a:endParaRPr lang="en-NZ" sz="1400" dirty="0" smtClean="0"/>
          </a:p>
          <a:p>
            <a:pPr marL="2857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400" dirty="0" smtClean="0"/>
              <a:t>Can </a:t>
            </a:r>
            <a:r>
              <a:rPr lang="en-NZ" sz="1400" dirty="0"/>
              <a:t>we rapidly contain damages and mobilize response resources when a cyber incident occurs? </a:t>
            </a:r>
            <a:endParaRPr lang="en-NZ" sz="1400" dirty="0" smtClean="0"/>
          </a:p>
          <a:p>
            <a:pPr marL="2857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400" dirty="0" smtClean="0"/>
              <a:t>How </a:t>
            </a:r>
            <a:r>
              <a:rPr lang="en-NZ" sz="1400" dirty="0"/>
              <a:t>do we evaluate the effectiveness of our </a:t>
            </a:r>
            <a:r>
              <a:rPr lang="en-NZ" sz="1400" dirty="0" smtClean="0"/>
              <a:t>organisation’s </a:t>
            </a:r>
            <a:r>
              <a:rPr lang="en-NZ" sz="1400" dirty="0"/>
              <a:t>cyber risk program?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Cyber Security / Cyber Risk Challenge</a:t>
            </a:r>
            <a:br>
              <a:rPr lang="en-NZ" dirty="0" smtClean="0"/>
            </a:br>
            <a:r>
              <a:rPr lang="en-NZ" dirty="0"/>
              <a:t>	</a:t>
            </a:r>
            <a:r>
              <a:rPr lang="en-NZ" dirty="0" smtClean="0"/>
              <a:t>"Organisation and C Suite Questions" 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492896"/>
            <a:ext cx="3024336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283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423275" cy="3600400"/>
          </a:xfrm>
        </p:spPr>
        <p:txBody>
          <a:bodyPr/>
          <a:lstStyle/>
          <a:p>
            <a:pPr marL="2857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sz="1600" dirty="0" smtClean="0"/>
          </a:p>
          <a:p>
            <a:pPr marL="2857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600" dirty="0" smtClean="0"/>
              <a:t> Is IT a Business Unit accountable for organisational policy adherence like any other? </a:t>
            </a:r>
          </a:p>
          <a:p>
            <a:pPr marL="2857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600" dirty="0" smtClean="0"/>
              <a:t> Who has overall mandate to drive information security governance and direction  in the  </a:t>
            </a:r>
          </a:p>
          <a:p>
            <a:pPr marL="0" lvl="4" indent="0">
              <a:spcAft>
                <a:spcPts val="600"/>
              </a:spcAft>
              <a:buNone/>
            </a:pPr>
            <a:r>
              <a:rPr lang="en-NZ" sz="1600" dirty="0"/>
              <a:t> </a:t>
            </a:r>
            <a:r>
              <a:rPr lang="en-NZ" sz="1600" dirty="0" smtClean="0"/>
              <a:t>     organisation? </a:t>
            </a:r>
          </a:p>
          <a:p>
            <a:pPr marL="358775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600" dirty="0" smtClean="0"/>
              <a:t>Who dictates the identification of / response to and recovery from cyber attack? </a:t>
            </a:r>
          </a:p>
          <a:p>
            <a:pPr marL="358775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600" dirty="0" smtClean="0"/>
              <a:t>Does Technology and the latest Technical Tools mean we are safe? </a:t>
            </a:r>
          </a:p>
          <a:p>
            <a:pPr marL="358775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600" dirty="0" smtClean="0"/>
              <a:t>Who can prevent "shadow IT" and areas of risk outside IT supervision and control ?  </a:t>
            </a:r>
          </a:p>
          <a:p>
            <a:pPr marL="358775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600" dirty="0" smtClean="0"/>
              <a:t>Who can prevent or reduce the effects of a cyber attack? </a:t>
            </a:r>
            <a:r>
              <a:rPr lang="en-NZ" sz="1600" dirty="0" smtClean="0"/>
              <a:t> </a:t>
            </a:r>
            <a:endParaRPr lang="en-NZ" sz="1600" dirty="0"/>
          </a:p>
          <a:p>
            <a:pPr marL="360363" lvl="4" indent="0">
              <a:spcAft>
                <a:spcPts val="600"/>
              </a:spcAft>
              <a:buNone/>
            </a:pPr>
            <a:endParaRPr lang="en-NZ" sz="1400" dirty="0" smtClean="0"/>
          </a:p>
          <a:p>
            <a:pPr marL="360363" lvl="4" indent="0">
              <a:spcAft>
                <a:spcPts val="600"/>
              </a:spcAft>
              <a:buNone/>
            </a:pPr>
            <a:endParaRPr lang="en-NZ" sz="1600" dirty="0" smtClean="0"/>
          </a:p>
          <a:p>
            <a:pPr marL="2857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 </a:t>
            </a:r>
            <a:r>
              <a:rPr lang="en-NZ" smtClean="0"/>
              <a:t>Let's </a:t>
            </a:r>
            <a:r>
              <a:rPr lang="en-NZ" smtClean="0"/>
              <a:t>Revaluate?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10040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37" y="764703"/>
            <a:ext cx="9144000" cy="569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736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Agenda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41" y="2060848"/>
            <a:ext cx="4122043" cy="4341386"/>
          </a:xfrm>
        </p:spPr>
        <p:txBody>
          <a:bodyPr/>
          <a:lstStyle/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800" dirty="0" smtClean="0">
                <a:ea typeface="+mn-ea"/>
                <a:cs typeface="+mn-cs"/>
              </a:rPr>
              <a:t>What is a cyber Attack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800" dirty="0" smtClean="0"/>
              <a:t>Players to a cyber Attack 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800" dirty="0" smtClean="0">
                <a:ea typeface="+mn-ea"/>
                <a:cs typeface="+mn-cs"/>
              </a:rPr>
              <a:t>Why are the attacks increasing? 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800" dirty="0" smtClean="0">
                <a:ea typeface="+mn-ea"/>
                <a:cs typeface="+mn-cs"/>
              </a:rPr>
              <a:t>What can happen? </a:t>
            </a:r>
            <a:endParaRPr lang="en-NZ" sz="1800" dirty="0" smtClean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800" dirty="0" smtClean="0">
                <a:ea typeface="+mn-ea"/>
                <a:cs typeface="+mn-cs"/>
              </a:rPr>
              <a:t>Motivation Stats – Sept. 2016 </a:t>
            </a:r>
            <a:endParaRPr lang="en-NZ" sz="1800" dirty="0" smtClean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800" dirty="0" smtClean="0">
                <a:ea typeface="+mn-ea"/>
                <a:cs typeface="+mn-cs"/>
              </a:rPr>
              <a:t>Common attacks in NZ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800" dirty="0" smtClean="0">
                <a:ea typeface="+mn-ea"/>
                <a:cs typeface="+mn-cs"/>
              </a:rPr>
              <a:t>Cyber attacks – No longer an IT issue</a:t>
            </a:r>
            <a:endParaRPr lang="en-NZ" sz="1800" dirty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800" dirty="0" smtClean="0">
                <a:ea typeface="+mn-ea"/>
                <a:cs typeface="+mn-cs"/>
              </a:rPr>
              <a:t>Prevention - All about your Posture </a:t>
            </a:r>
            <a:endParaRPr lang="en-NZ" sz="1800" dirty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800" dirty="0" smtClean="0">
                <a:ea typeface="+mn-ea"/>
                <a:cs typeface="+mn-cs"/>
              </a:rPr>
              <a:t>"C" suite Questions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800" dirty="0" smtClean="0">
                <a:ea typeface="+mn-ea"/>
                <a:cs typeface="+mn-cs"/>
              </a:rPr>
              <a:t>Re-evaluate </a:t>
            </a:r>
            <a:endParaRPr lang="en-NZ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060848"/>
            <a:ext cx="4241323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07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17" y="1844824"/>
            <a:ext cx="8424936" cy="4176464"/>
          </a:xfrm>
        </p:spPr>
        <p:txBody>
          <a:bodyPr/>
          <a:lstStyle/>
          <a:p>
            <a:pPr marL="0" lvl="4" indent="0">
              <a:spcAft>
                <a:spcPts val="600"/>
              </a:spcAft>
              <a:buNone/>
            </a:pPr>
            <a:r>
              <a:rPr lang="en-NZ" sz="1800" dirty="0" smtClean="0"/>
              <a:t>A </a:t>
            </a:r>
            <a:r>
              <a:rPr lang="en-NZ" sz="1800" dirty="0"/>
              <a:t>cyberattack </a:t>
            </a:r>
            <a:r>
              <a:rPr lang="en-NZ" sz="1800" dirty="0" smtClean="0"/>
              <a:t>-  Deliberate </a:t>
            </a:r>
            <a:r>
              <a:rPr lang="en-NZ" sz="1800" dirty="0"/>
              <a:t>exploitation of computer systems, technology-dependent enterprises and networks. </a:t>
            </a:r>
            <a:endParaRPr lang="en-NZ" sz="1800" dirty="0" smtClean="0"/>
          </a:p>
          <a:p>
            <a:pPr marL="0" lvl="3" indent="-457200">
              <a:spcAft>
                <a:spcPts val="600"/>
              </a:spcAft>
              <a:buNone/>
            </a:pPr>
            <a:r>
              <a:rPr lang="en-NZ" sz="1800" dirty="0" smtClean="0"/>
              <a:t>Cyberattacks  - Use malicious </a:t>
            </a:r>
            <a:r>
              <a:rPr lang="en-NZ" sz="1800" dirty="0"/>
              <a:t>code to alter computer code, </a:t>
            </a:r>
            <a:r>
              <a:rPr lang="en-NZ" sz="1800" dirty="0" smtClean="0"/>
              <a:t>logic </a:t>
            </a:r>
            <a:r>
              <a:rPr lang="en-NZ" sz="1800" dirty="0"/>
              <a:t>or data, resulting in disruptive </a:t>
            </a:r>
            <a:r>
              <a:rPr lang="en-NZ" sz="1800" dirty="0" smtClean="0"/>
              <a:t>consequences </a:t>
            </a:r>
            <a:r>
              <a:rPr lang="en-NZ" sz="1800" dirty="0"/>
              <a:t>that can compromise </a:t>
            </a:r>
            <a:r>
              <a:rPr lang="en-NZ" sz="1800" dirty="0" smtClean="0"/>
              <a:t>data </a:t>
            </a:r>
            <a:r>
              <a:rPr lang="en-NZ" sz="1800" dirty="0"/>
              <a:t>and lead to cybercrimes, such as information and identity theft.</a:t>
            </a:r>
            <a:endParaRPr lang="en-NZ" sz="1800" dirty="0" smtClean="0"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is a Cyber Attack </a:t>
            </a:r>
            <a:endParaRPr lang="en-N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28916"/>
            <a:ext cx="8208912" cy="289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01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Players that pose a risk to information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4896544" cy="4104456"/>
          </a:xfrm>
        </p:spPr>
        <p:txBody>
          <a:bodyPr/>
          <a:lstStyle/>
          <a:p>
            <a:pPr marL="4572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sz="2200" dirty="0" smtClean="0">
              <a:ea typeface="+mn-ea"/>
              <a:cs typeface="+mn-cs"/>
            </a:endParaRPr>
          </a:p>
          <a:p>
            <a:pPr marL="4572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600" dirty="0" smtClean="0">
                <a:ea typeface="+mn-ea"/>
                <a:cs typeface="+mn-cs"/>
              </a:rPr>
              <a:t>Cyber Criminals and Organised Crime ($3Trillion) </a:t>
            </a:r>
          </a:p>
          <a:p>
            <a:pPr marL="4572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600" dirty="0" smtClean="0">
                <a:ea typeface="+mn-ea"/>
                <a:cs typeface="+mn-cs"/>
              </a:rPr>
              <a:t>Industrial espionage and nation states</a:t>
            </a:r>
          </a:p>
          <a:p>
            <a:pPr marL="4572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600" dirty="0" smtClean="0">
                <a:ea typeface="+mn-ea"/>
                <a:cs typeface="+mn-cs"/>
              </a:rPr>
              <a:t>Hackers 	</a:t>
            </a:r>
          </a:p>
          <a:p>
            <a:pPr marL="4572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600" dirty="0" smtClean="0">
                <a:ea typeface="+mn-ea"/>
                <a:cs typeface="+mn-cs"/>
              </a:rPr>
              <a:t>Hacktivists</a:t>
            </a:r>
            <a:endParaRPr lang="en-NZ" sz="1600" i="1" dirty="0" smtClean="0">
              <a:ea typeface="+mn-ea"/>
              <a:cs typeface="+mn-cs"/>
            </a:endParaRPr>
          </a:p>
          <a:p>
            <a:pPr marL="4572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600" dirty="0" smtClean="0">
                <a:ea typeface="+mn-ea"/>
                <a:cs typeface="+mn-cs"/>
              </a:rPr>
              <a:t>Employees / Users </a:t>
            </a:r>
            <a:endParaRPr lang="en-NZ" sz="1600" dirty="0" smtClean="0">
              <a:ea typeface="+mn-ea"/>
              <a:cs typeface="+mn-cs"/>
            </a:endParaRPr>
          </a:p>
          <a:p>
            <a:pPr marL="4572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1600" dirty="0" smtClean="0">
                <a:ea typeface="+mn-ea"/>
                <a:cs typeface="+mn-cs"/>
              </a:rPr>
              <a:t>Vendors </a:t>
            </a:r>
            <a:endParaRPr lang="en-NZ" sz="1600" dirty="0" smtClean="0">
              <a:ea typeface="+mn-ea"/>
              <a:cs typeface="+mn-cs"/>
            </a:endParaRPr>
          </a:p>
          <a:p>
            <a:pPr marL="457200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sz="1600" dirty="0" smtClean="0"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7747" y="5301208"/>
            <a:ext cx="72122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Business Risk / IT Problem ??? </a:t>
            </a:r>
            <a:endParaRPr lang="en-US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862" y="1904612"/>
            <a:ext cx="4806609" cy="360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12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429000"/>
            <a:ext cx="7344816" cy="27045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Why are the attacks Increasing?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107193"/>
            <a:ext cx="8136903" cy="4032448"/>
          </a:xfrm>
        </p:spPr>
        <p:txBody>
          <a:bodyPr/>
          <a:lstStyle/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2200" dirty="0" smtClean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800" dirty="0" smtClean="0">
                <a:ea typeface="+mn-ea"/>
                <a:cs typeface="+mn-cs"/>
              </a:rPr>
              <a:t>Government investment in cyber attacks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800" dirty="0" smtClean="0">
                <a:ea typeface="+mn-ea"/>
                <a:cs typeface="+mn-cs"/>
              </a:rPr>
              <a:t>Black market for security hacking tools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800" dirty="0" smtClean="0">
                <a:ea typeface="+mn-ea"/>
                <a:cs typeface="+mn-cs"/>
              </a:rPr>
              <a:t>Money and assets now vulnerable to cyber attack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800" dirty="0" smtClean="0">
                <a:ea typeface="+mn-ea"/>
                <a:cs typeface="+mn-cs"/>
              </a:rPr>
              <a:t>Increasing networking of systems and devices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800" dirty="0" smtClean="0">
                <a:ea typeface="+mn-ea"/>
                <a:cs typeface="+mn-cs"/>
              </a:rPr>
              <a:t>Increasing use of mobile technology and cloud</a:t>
            </a:r>
            <a:endParaRPr lang="en-AU" sz="1800" dirty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1800" dirty="0" smtClean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sz="1800" dirty="0">
              <a:ea typeface="+mn-ea"/>
              <a:cs typeface="+mn-cs"/>
            </a:endParaRPr>
          </a:p>
          <a:p>
            <a:pPr lvl="1"/>
            <a:endParaRPr lang="en-NZ" sz="2200" dirty="0"/>
          </a:p>
        </p:txBody>
      </p:sp>
    </p:spTree>
    <p:extLst>
      <p:ext uri="{BB962C8B-B14F-4D97-AF65-F5344CB8AC3E}">
        <p14:creationId xmlns:p14="http://schemas.microsoft.com/office/powerpoint/2010/main" val="1729409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Cyber Attack – What can happen??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16832"/>
            <a:ext cx="4752528" cy="3024336"/>
          </a:xfrm>
        </p:spPr>
        <p:txBody>
          <a:bodyPr/>
          <a:lstStyle/>
          <a:p>
            <a:endParaRPr lang="en-NZ" sz="1600" dirty="0" smtClean="0"/>
          </a:p>
          <a:p>
            <a:r>
              <a:rPr lang="en-NZ" sz="1600" dirty="0" smtClean="0"/>
              <a:t>Identity </a:t>
            </a:r>
            <a:r>
              <a:rPr lang="en-NZ" sz="1600" dirty="0"/>
              <a:t>theft, fraud, extortion</a:t>
            </a:r>
          </a:p>
          <a:p>
            <a:r>
              <a:rPr lang="en-NZ" sz="1600" dirty="0" smtClean="0"/>
              <a:t>Malware, Trojans </a:t>
            </a:r>
            <a:r>
              <a:rPr lang="en-NZ" sz="1600" dirty="0"/>
              <a:t>and viruses</a:t>
            </a:r>
          </a:p>
          <a:p>
            <a:r>
              <a:rPr lang="en-NZ" sz="1600" dirty="0"/>
              <a:t>Stolen hardware, such as laptops or mobile devices</a:t>
            </a:r>
          </a:p>
          <a:p>
            <a:r>
              <a:rPr lang="en-NZ" sz="1600" dirty="0"/>
              <a:t>Denial-of-service </a:t>
            </a:r>
            <a:endParaRPr lang="en-NZ" sz="1600" dirty="0" smtClean="0"/>
          </a:p>
          <a:p>
            <a:r>
              <a:rPr lang="en-NZ" sz="1600" dirty="0" smtClean="0"/>
              <a:t>Breach </a:t>
            </a:r>
            <a:r>
              <a:rPr lang="en-NZ" sz="1600" dirty="0"/>
              <a:t>of access</a:t>
            </a:r>
          </a:p>
          <a:p>
            <a:r>
              <a:rPr lang="en-NZ" sz="1600" dirty="0" smtClean="0"/>
              <a:t>Website </a:t>
            </a:r>
            <a:r>
              <a:rPr lang="en-NZ" sz="1600" dirty="0"/>
              <a:t>defacement</a:t>
            </a:r>
          </a:p>
          <a:p>
            <a:r>
              <a:rPr lang="en-NZ" sz="1600" dirty="0" smtClean="0"/>
              <a:t>Intellectual property(IP</a:t>
            </a:r>
            <a:r>
              <a:rPr lang="en-NZ" sz="1600" dirty="0"/>
              <a:t>) theft </a:t>
            </a:r>
            <a:endParaRPr lang="en-NZ" sz="1600" dirty="0" smtClean="0"/>
          </a:p>
          <a:p>
            <a:pPr marL="0" indent="0">
              <a:buNone/>
            </a:pPr>
            <a:endParaRPr lang="en-NZ" sz="1600" dirty="0" smtClean="0"/>
          </a:p>
          <a:p>
            <a:endParaRPr lang="en-NZ" sz="1600" dirty="0" smtClean="0"/>
          </a:p>
          <a:p>
            <a:endParaRPr lang="en-NZ" sz="1600" dirty="0"/>
          </a:p>
          <a:p>
            <a:pPr marL="0" lvl="4" indent="0">
              <a:spcAft>
                <a:spcPts val="600"/>
              </a:spcAft>
              <a:buNone/>
            </a:pPr>
            <a:endParaRPr lang="en-NZ" sz="2200" dirty="0" smtClean="0"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5458879"/>
            <a:ext cx="7056784" cy="523220"/>
          </a:xfrm>
          <a:prstGeom prst="rect">
            <a:avLst/>
          </a:prstGeom>
          <a:solidFill>
            <a:srgbClr val="4F2D7F"/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NZ" b="1" dirty="0">
                <a:solidFill>
                  <a:schemeClr val="tx2"/>
                </a:solidFill>
              </a:rPr>
              <a:t>Lost Revenue / Loss of </a:t>
            </a:r>
            <a:r>
              <a:rPr lang="en-NZ" b="1" dirty="0" smtClean="0">
                <a:solidFill>
                  <a:schemeClr val="tx2"/>
                </a:solidFill>
              </a:rPr>
              <a:t>Reputation Etc. </a:t>
            </a:r>
            <a:r>
              <a:rPr lang="en-NZ" b="1" dirty="0" smtClean="0"/>
              <a:t>  </a:t>
            </a:r>
            <a:endParaRPr lang="en-NZ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276938"/>
            <a:ext cx="2520280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225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60363"/>
            <a:ext cx="8532118" cy="1268437"/>
          </a:xfrm>
        </p:spPr>
        <p:txBody>
          <a:bodyPr/>
          <a:lstStyle/>
          <a:p>
            <a:r>
              <a:rPr lang="en-NZ" dirty="0" smtClean="0"/>
              <a:t>Cyber Attack Statistics – Motivations – Sept. 2016 </a:t>
            </a:r>
            <a:endParaRPr lang="en-NZ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44824"/>
            <a:ext cx="8613516" cy="4392488"/>
          </a:xfrm>
        </p:spPr>
      </p:pic>
    </p:spTree>
    <p:extLst>
      <p:ext uri="{BB962C8B-B14F-4D97-AF65-F5344CB8AC3E}">
        <p14:creationId xmlns:p14="http://schemas.microsoft.com/office/powerpoint/2010/main" val="1509677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23275" cy="1439862"/>
          </a:xfrm>
        </p:spPr>
        <p:txBody>
          <a:bodyPr/>
          <a:lstStyle/>
          <a:p>
            <a:r>
              <a:rPr lang="en-NZ" dirty="0" smtClean="0"/>
              <a:t>Common Attacks in NZ</a:t>
            </a:r>
            <a:endParaRPr lang="en-N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492896"/>
            <a:ext cx="4824536" cy="381642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181" y="2111950"/>
            <a:ext cx="8423275" cy="4197370"/>
          </a:xfrm>
        </p:spPr>
        <p:txBody>
          <a:bodyPr/>
          <a:lstStyle/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2200" dirty="0" smtClean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Ransomware (</a:t>
            </a:r>
            <a:r>
              <a:rPr lang="en-AU" sz="1600" dirty="0" smtClean="0">
                <a:ea typeface="+mn-ea"/>
                <a:cs typeface="+mn-cs"/>
              </a:rPr>
              <a:t>Cryptowall</a:t>
            </a:r>
            <a:r>
              <a:rPr lang="en-AU" sz="1600" dirty="0" smtClean="0">
                <a:ea typeface="+mn-ea"/>
                <a:cs typeface="+mn-cs"/>
              </a:rPr>
              <a:t>)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/>
              <a:t>Phishing / Spear phishing </a:t>
            </a:r>
            <a:r>
              <a:rPr lang="en-AU" sz="1600" dirty="0"/>
              <a:t>attacks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Malware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Denial of Service Attacks</a:t>
            </a:r>
            <a:endParaRPr lang="en-AU" sz="1600" dirty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Social Engineering / Manipulation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/>
              <a:t>Physical and geographical </a:t>
            </a:r>
            <a:r>
              <a:rPr lang="en-AU" sz="1600" dirty="0" smtClean="0"/>
              <a:t>events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/>
              <a:t>Vendor access and </a:t>
            </a:r>
            <a:r>
              <a:rPr lang="en-AU" sz="1600" dirty="0" smtClean="0"/>
              <a:t>monitoring</a:t>
            </a:r>
            <a:endParaRPr lang="en-AU" sz="1600" dirty="0" smtClean="0"/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/>
              <a:t>Data and Privacy Breach </a:t>
            </a:r>
            <a:endParaRPr lang="en-AU" sz="1600" dirty="0"/>
          </a:p>
          <a:p>
            <a:pPr marL="0" lvl="4" indent="0">
              <a:spcAft>
                <a:spcPts val="600"/>
              </a:spcAft>
              <a:buNone/>
            </a:pPr>
            <a:endParaRPr lang="en-AU" sz="2200" dirty="0" smtClean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sz="2200" dirty="0">
              <a:ea typeface="+mn-ea"/>
              <a:cs typeface="+mn-cs"/>
            </a:endParaRPr>
          </a:p>
          <a:p>
            <a:pPr lvl="1"/>
            <a:endParaRPr lang="en-NZ" sz="2200" dirty="0"/>
          </a:p>
        </p:txBody>
      </p:sp>
    </p:spTree>
    <p:extLst>
      <p:ext uri="{BB962C8B-B14F-4D97-AF65-F5344CB8AC3E}">
        <p14:creationId xmlns:p14="http://schemas.microsoft.com/office/powerpoint/2010/main" val="1218923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717032"/>
            <a:ext cx="4212976" cy="24482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360363"/>
            <a:ext cx="8460110" cy="1268437"/>
          </a:xfrm>
        </p:spPr>
        <p:txBody>
          <a:bodyPr/>
          <a:lstStyle/>
          <a:p>
            <a:r>
              <a:rPr lang="en-NZ" dirty="0" smtClean="0"/>
              <a:t>Cybersecurity/attacks: - "No longer only a Technical Issue or Risk"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988840"/>
            <a:ext cx="3816424" cy="4104456"/>
          </a:xfrm>
        </p:spPr>
        <p:txBody>
          <a:bodyPr/>
          <a:lstStyle/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1600" dirty="0" smtClean="0">
              <a:ea typeface="+mn-ea"/>
              <a:cs typeface="+mn-cs"/>
            </a:endParaRP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Need </a:t>
            </a:r>
            <a:r>
              <a:rPr lang="en-AU" sz="1600" dirty="0" smtClean="0">
                <a:ea typeface="+mn-ea"/>
                <a:cs typeface="+mn-cs"/>
              </a:rPr>
              <a:t>to move from the Technical Level to the Board Level</a:t>
            </a:r>
          </a:p>
          <a:p>
            <a:pPr marL="3429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Businesses need to get back to </a:t>
            </a:r>
            <a:r>
              <a:rPr lang="en-AU" sz="1600" dirty="0" smtClean="0">
                <a:ea typeface="+mn-ea"/>
                <a:cs typeface="+mn-cs"/>
              </a:rPr>
              <a:t>fundamentals </a:t>
            </a:r>
          </a:p>
          <a:p>
            <a:pPr marL="360363" lvl="4" indent="-3603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ea typeface="+mn-ea"/>
                <a:cs typeface="+mn-cs"/>
              </a:rPr>
              <a:t>Enterprise </a:t>
            </a:r>
            <a:r>
              <a:rPr lang="en-AU" sz="1600" dirty="0" smtClean="0">
                <a:ea typeface="+mn-ea"/>
                <a:cs typeface="+mn-cs"/>
              </a:rPr>
              <a:t>Risk  - Whose responsibility for recovery </a:t>
            </a:r>
            <a:r>
              <a:rPr lang="en-AU" sz="1600" dirty="0" smtClean="0">
                <a:ea typeface="+mn-ea"/>
                <a:cs typeface="+mn-cs"/>
              </a:rPr>
              <a:t>in a disaster or business disruption is it anyway? </a:t>
            </a:r>
            <a:endParaRPr lang="en-NZ" sz="2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330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0099FF"/>
      </a:lt2>
      <a:accent1>
        <a:srgbClr val="FFFFFF"/>
      </a:accent1>
      <a:accent2>
        <a:srgbClr val="FFFF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ZC New Report">
  <a:themeElements>
    <a:clrScheme name="ZC Theme Colours">
      <a:dk1>
        <a:srgbClr val="000000"/>
      </a:dk1>
      <a:lt1>
        <a:srgbClr val="FFFFFF"/>
      </a:lt1>
      <a:dk2>
        <a:srgbClr val="054184"/>
      </a:dk2>
      <a:lt2>
        <a:srgbClr val="EEECE1"/>
      </a:lt2>
      <a:accent1>
        <a:srgbClr val="005596"/>
      </a:accent1>
      <a:accent2>
        <a:srgbClr val="87AD40"/>
      </a:accent2>
      <a:accent3>
        <a:srgbClr val="8796E1"/>
      </a:accent3>
      <a:accent4>
        <a:srgbClr val="CE4016"/>
      </a:accent4>
      <a:accent5>
        <a:srgbClr val="E2D30C"/>
      </a:accent5>
      <a:accent6>
        <a:srgbClr val="874DA1"/>
      </a:accent6>
      <a:hlink>
        <a:srgbClr val="0DA7A7"/>
      </a:hlink>
      <a:folHlink>
        <a:srgbClr val="A2255F"/>
      </a:folHlink>
    </a:clrScheme>
    <a:fontScheme name="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87AD40"/>
          </a:solidFill>
          <a:miter lim="800000"/>
          <a:headEnd/>
          <a:tailEnd/>
        </a:ln>
      </a:spPr>
      <a:bodyPr lIns="90000" tIns="90000" rIns="90000" bIns="90000" rtlCol="0" anchor="t" anchorCtr="0"/>
      <a:lstStyle>
        <a:defPPr algn="ctr" eaLnBrk="0" hangingPunct="0">
          <a:defRPr sz="900" b="1" dirty="0" err="1" smtClean="0">
            <a:solidFill>
              <a:srgbClr val="5E5D60"/>
            </a:solidFill>
            <a:latin typeface="Trebuchet MS" pitchFamily="34" charset="0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spcBef>
            <a:spcPts val="900"/>
          </a:spcBef>
          <a:defRPr dirty="0" err="1" smtClean="0">
            <a:latin typeface="+mn-lt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000000"/>
    </a:dk2>
    <a:lt2>
      <a:srgbClr val="0099FF"/>
    </a:lt2>
    <a:accent1>
      <a:srgbClr val="4F2D7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4F2D7F"/>
    </a:lt1>
    <a:dk2>
      <a:srgbClr val="FFFFFF"/>
    </a:dk2>
    <a:lt2>
      <a:srgbClr val="0099FF"/>
    </a:lt2>
    <a:accent1>
      <a:srgbClr val="FFFFF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4F2D7F"/>
    </a:lt1>
    <a:dk2>
      <a:srgbClr val="FFFFFF"/>
    </a:dk2>
    <a:lt2>
      <a:srgbClr val="0099FF"/>
    </a:lt2>
    <a:accent1>
      <a:srgbClr val="FFFFF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4F2D7F"/>
    </a:lt1>
    <a:dk2>
      <a:srgbClr val="FFFFFF"/>
    </a:dk2>
    <a:lt2>
      <a:srgbClr val="0099FF"/>
    </a:lt2>
    <a:accent1>
      <a:srgbClr val="FFFFF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4F2D7F"/>
    </a:lt1>
    <a:dk2>
      <a:srgbClr val="FFFFFF"/>
    </a:dk2>
    <a:lt2>
      <a:srgbClr val="0099FF"/>
    </a:lt2>
    <a:accent1>
      <a:srgbClr val="FFFFF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4F2D7F"/>
    </a:lt1>
    <a:dk2>
      <a:srgbClr val="FFFFFF"/>
    </a:dk2>
    <a:lt2>
      <a:srgbClr val="0099FF"/>
    </a:lt2>
    <a:accent1>
      <a:srgbClr val="FFFFF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4F2D7F"/>
    </a:lt1>
    <a:dk2>
      <a:srgbClr val="FFFFFF"/>
    </a:dk2>
    <a:lt2>
      <a:srgbClr val="0099FF"/>
    </a:lt2>
    <a:accent1>
      <a:srgbClr val="FFFFF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4F2D7F"/>
    </a:lt1>
    <a:dk2>
      <a:srgbClr val="FFFFFF"/>
    </a:dk2>
    <a:lt2>
      <a:srgbClr val="0099FF"/>
    </a:lt2>
    <a:accent1>
      <a:srgbClr val="FFFFF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4F2D7F"/>
    </a:lt1>
    <a:dk2>
      <a:srgbClr val="FFFFFF"/>
    </a:dk2>
    <a:lt2>
      <a:srgbClr val="0099FF"/>
    </a:lt2>
    <a:accent1>
      <a:srgbClr val="FFFFF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4F2D7F"/>
    </a:lt1>
    <a:dk2>
      <a:srgbClr val="FFFFFF"/>
    </a:dk2>
    <a:lt2>
      <a:srgbClr val="0099FF"/>
    </a:lt2>
    <a:accent1>
      <a:srgbClr val="FFFFF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4F2D7F"/>
    </a:lt1>
    <a:dk2>
      <a:srgbClr val="FFFFFF"/>
    </a:dk2>
    <a:lt2>
      <a:srgbClr val="0099FF"/>
    </a:lt2>
    <a:accent1>
      <a:srgbClr val="FFFFF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4F2D7F"/>
    </a:lt1>
    <a:dk2>
      <a:srgbClr val="FFFFFF"/>
    </a:dk2>
    <a:lt2>
      <a:srgbClr val="0099FF"/>
    </a:lt2>
    <a:accent1>
      <a:srgbClr val="FFFFF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4F2D7F"/>
    </a:lt1>
    <a:dk2>
      <a:srgbClr val="FFFFFF"/>
    </a:dk2>
    <a:lt2>
      <a:srgbClr val="0099FF"/>
    </a:lt2>
    <a:accent1>
      <a:srgbClr val="FFFFF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10939</TotalTime>
  <Words>907</Words>
  <Application>Microsoft Office PowerPoint</Application>
  <PresentationFormat>On-screen Show (4:3)</PresentationFormat>
  <Paragraphs>122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Blank</vt:lpstr>
      <vt:lpstr>ZC New Report</vt:lpstr>
      <vt:lpstr>   Cyber Attack – Business Risk or IT Problem?</vt:lpstr>
      <vt:lpstr>Agenda</vt:lpstr>
      <vt:lpstr>What is a Cyber Attack </vt:lpstr>
      <vt:lpstr>Players that pose a risk to information </vt:lpstr>
      <vt:lpstr>Why are the attacks Increasing?</vt:lpstr>
      <vt:lpstr>Cyber Attack – What can happen?? </vt:lpstr>
      <vt:lpstr>Cyber Attack Statistics – Motivations – Sept. 2016 </vt:lpstr>
      <vt:lpstr>Common Attacks in NZ</vt:lpstr>
      <vt:lpstr>Cybersecurity/attacks: - "No longer only a Technical Issue or Risk"</vt:lpstr>
      <vt:lpstr>Cyber Risk – All about your posture </vt:lpstr>
      <vt:lpstr>Cyber Security / Cyber Risk Challenge  "Organisation and C Suite Questions" </vt:lpstr>
      <vt:lpstr>So Let's Revaluate? </vt:lpstr>
      <vt:lpstr>PowerPoint Presentation</vt:lpstr>
    </vt:vector>
  </TitlesOfParts>
  <Company>Grant Thornton New Zealand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'Prepack' solutions  Presentation to Kiwibank   October 2012</dc:title>
  <dc:creator>Trish Francis-Stead</dc:creator>
  <cp:lastModifiedBy>jbergamasco</cp:lastModifiedBy>
  <cp:revision>276</cp:revision>
  <cp:lastPrinted>2015-10-29T23:03:47Z</cp:lastPrinted>
  <dcterms:created xsi:type="dcterms:W3CDTF">2012-11-23T01:36:52Z</dcterms:created>
  <dcterms:modified xsi:type="dcterms:W3CDTF">2016-11-24T05:04:36Z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T Templates Version">
    <vt:lpwstr>1.0</vt:lpwstr>
  </property>
</Properties>
</file>